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notesMasterIdLst>
    <p:notesMasterId r:id="rId20"/>
  </p:notesMasterIdLst>
  <p:handoutMasterIdLst>
    <p:handoutMasterId r:id="rId21"/>
  </p:handoutMasterIdLst>
  <p:sldIdLst>
    <p:sldId id="516" r:id="rId2"/>
    <p:sldId id="552" r:id="rId3"/>
    <p:sldId id="505" r:id="rId4"/>
    <p:sldId id="542" r:id="rId5"/>
    <p:sldId id="543" r:id="rId6"/>
    <p:sldId id="544" r:id="rId7"/>
    <p:sldId id="545" r:id="rId8"/>
    <p:sldId id="549" r:id="rId9"/>
    <p:sldId id="546" r:id="rId10"/>
    <p:sldId id="547" r:id="rId11"/>
    <p:sldId id="559" r:id="rId12"/>
    <p:sldId id="553" r:id="rId13"/>
    <p:sldId id="561" r:id="rId14"/>
    <p:sldId id="555" r:id="rId15"/>
    <p:sldId id="557" r:id="rId16"/>
    <p:sldId id="562" r:id="rId17"/>
    <p:sldId id="563" r:id="rId18"/>
    <p:sldId id="558" r:id="rId19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996FF"/>
    <a:srgbClr val="29A3FF"/>
    <a:srgbClr val="1D4F3B"/>
    <a:srgbClr val="3CA479"/>
    <a:srgbClr val="DA5B14"/>
    <a:srgbClr val="00FF00"/>
    <a:srgbClr val="B8E08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9431" autoAdjust="0"/>
  </p:normalViewPr>
  <p:slideViewPr>
    <p:cSldViewPr>
      <p:cViewPr varScale="1">
        <p:scale>
          <a:sx n="70" d="100"/>
          <a:sy n="70" d="100"/>
        </p:scale>
        <p:origin x="12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47" cy="4940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40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284A92AE-7BA9-4777-B155-C9C3159B55B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044"/>
            <a:ext cx="2946247" cy="494030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26" y="9377044"/>
            <a:ext cx="2946246" cy="494030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4E7D5B0E-9B27-496C-9062-0F5154C44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9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3633"/>
          </a:xfrm>
          <a:prstGeom prst="rect">
            <a:avLst/>
          </a:prstGeom>
        </p:spPr>
        <p:txBody>
          <a:bodyPr vert="horz" lIns="95550" tIns="47775" rIns="95550" bIns="4777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3633"/>
          </a:xfrm>
          <a:prstGeom prst="rect">
            <a:avLst/>
          </a:prstGeom>
        </p:spPr>
        <p:txBody>
          <a:bodyPr vert="horz" lIns="95550" tIns="47775" rIns="95550" bIns="47775" rtlCol="0"/>
          <a:lstStyle>
            <a:lvl1pPr algn="r">
              <a:defRPr sz="1300"/>
            </a:lvl1pPr>
          </a:lstStyle>
          <a:p>
            <a:fld id="{02ADF903-77EB-4484-81AF-22AD3A3C2BEE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0" tIns="47775" rIns="95550" bIns="4777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7"/>
            <a:ext cx="5438140" cy="4442698"/>
          </a:xfrm>
          <a:prstGeom prst="rect">
            <a:avLst/>
          </a:prstGeom>
        </p:spPr>
        <p:txBody>
          <a:bodyPr vert="horz" lIns="95550" tIns="47775" rIns="95550" bIns="4777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60" cy="493633"/>
          </a:xfrm>
          <a:prstGeom prst="rect">
            <a:avLst/>
          </a:prstGeom>
        </p:spPr>
        <p:txBody>
          <a:bodyPr vert="horz" lIns="95550" tIns="47775" rIns="95550" bIns="4777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60" cy="493633"/>
          </a:xfrm>
          <a:prstGeom prst="rect">
            <a:avLst/>
          </a:prstGeom>
        </p:spPr>
        <p:txBody>
          <a:bodyPr vert="horz" lIns="95550" tIns="47775" rIns="95550" bIns="47775" rtlCol="0" anchor="b"/>
          <a:lstStyle>
            <a:lvl1pPr algn="r">
              <a:defRPr sz="1300"/>
            </a:lvl1pPr>
          </a:lstStyle>
          <a:p>
            <a:fld id="{40D8F986-E147-4A41-906D-0200D7594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9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F24AF659-F68C-49A3-AA10-78A39866D2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8445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1FB53-BAF6-4779-B5EB-7EE1574C406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  <p:sldLayoutId id="21474844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627" y="2060848"/>
            <a:ext cx="8176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 </a:t>
            </a:r>
            <a:endParaRPr lang="ru-RU" b="1" dirty="0" smtClean="0"/>
          </a:p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54" y="260648"/>
            <a:ext cx="6912768" cy="627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150182"/>
            <a:ext cx="91805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Стандартизация работы	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рабочего пространства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Картирование потока создания ценности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Визуализация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Быстрая переналадка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Защита от непреднамеренных ошибок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Канбан</a:t>
            </a: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Всеобщее обслуживание оборудования</a:t>
            </a:r>
          </a:p>
          <a:p>
            <a:pPr lvl="0"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669754" y="3997115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202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232" y="480478"/>
            <a:ext cx="7331050" cy="906475"/>
          </a:xfrm>
        </p:spPr>
        <p:txBody>
          <a:bodyPr/>
          <a:lstStyle/>
          <a:p>
            <a:pPr>
              <a:defRPr/>
            </a:pPr>
            <a:r>
              <a:rPr lang="ru-RU" sz="24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видов потерь</a:t>
            </a: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ru-RU" sz="24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в медучреждениях</a:t>
            </a:r>
          </a:p>
        </p:txBody>
      </p:sp>
      <p:sp>
        <p:nvSpPr>
          <p:cNvPr id="5124" name="Номер слайда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91204">
              <a:spcBef>
                <a:spcPct val="20000"/>
              </a:spcBef>
              <a:buChar char="•"/>
              <a:defRPr sz="3153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0676" indent="-250260" defTabSz="891204">
              <a:spcBef>
                <a:spcPct val="20000"/>
              </a:spcBef>
              <a:buChar char="–"/>
              <a:defRPr sz="271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1039" indent="-200208" defTabSz="891204">
              <a:spcBef>
                <a:spcPct val="20000"/>
              </a:spcBef>
              <a:buChar char="•"/>
              <a:defRPr sz="236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1455" indent="-200208" defTabSz="891204">
              <a:spcBef>
                <a:spcPct val="20000"/>
              </a:spcBef>
              <a:buChar char="–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01871" indent="-200208" defTabSz="891204">
              <a:spcBef>
                <a:spcPct val="20000"/>
              </a:spcBef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2287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02702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118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03534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1" dirty="0" smtClean="0">
                <a:solidFill>
                  <a:srgbClr val="003274"/>
                </a:solidFill>
              </a:rPr>
              <a:t>   </a:t>
            </a:r>
            <a:endParaRPr lang="ru-RU" altLang="ru-RU" sz="1401" dirty="0">
              <a:solidFill>
                <a:srgbClr val="00327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4" y="529542"/>
            <a:ext cx="8177726" cy="577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0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4" descr="&amp;Kcy;&amp;acy;&amp;rcy;&amp;tcy;&amp;icy;&amp;ncy;&amp;kcy;&amp;icy; &amp;pcy;&amp;ocy; &amp;zcy;&amp;acy;&amp;pcy;&amp;rcy;&amp;ocy;&amp;scy;&amp;ucy; &amp;dcy;&amp;iecy;&amp;rcy;&amp;iecy;&amp;vcy;&amp;ocy; &amp;tcy;&amp;iecy;&amp;kcy;&amp;scy;&amp;tcy;&amp;ucy;&amp;r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3"/>
          <a:stretch>
            <a:fillRect/>
          </a:stretch>
        </p:blipFill>
        <p:spPr bwMode="auto">
          <a:xfrm>
            <a:off x="7916040" y="2151204"/>
            <a:ext cx="1085787" cy="93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75" y="571480"/>
            <a:ext cx="7331050" cy="769625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Виды</a:t>
            </a:r>
            <a:r>
              <a:rPr lang="ru-RU" sz="2400" b="1" kern="1200" dirty="0" smtClean="0">
                <a:latin typeface="+mn-lt"/>
                <a:ea typeface="+mn-ea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потерь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 медицине </a:t>
            </a:r>
          </a:p>
        </p:txBody>
      </p:sp>
      <p:sp>
        <p:nvSpPr>
          <p:cNvPr id="5124" name="Номер слайда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91204">
              <a:spcBef>
                <a:spcPct val="20000"/>
              </a:spcBef>
              <a:buChar char="•"/>
              <a:defRPr sz="3153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0676" indent="-250260" defTabSz="891204">
              <a:spcBef>
                <a:spcPct val="20000"/>
              </a:spcBef>
              <a:buChar char="–"/>
              <a:defRPr sz="271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1039" indent="-200208" defTabSz="891204">
              <a:spcBef>
                <a:spcPct val="20000"/>
              </a:spcBef>
              <a:buChar char="•"/>
              <a:defRPr sz="236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1455" indent="-200208" defTabSz="891204">
              <a:spcBef>
                <a:spcPct val="20000"/>
              </a:spcBef>
              <a:buChar char="–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01871" indent="-200208" defTabSz="891204">
              <a:spcBef>
                <a:spcPct val="20000"/>
              </a:spcBef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2287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02702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118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03534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1" dirty="0" smtClean="0">
                <a:solidFill>
                  <a:srgbClr val="003274"/>
                </a:solidFill>
              </a:rPr>
              <a:t>   </a:t>
            </a:r>
            <a:endParaRPr lang="ru-RU" altLang="ru-RU" sz="1401" dirty="0">
              <a:solidFill>
                <a:srgbClr val="003274"/>
              </a:solidFill>
            </a:endParaRPr>
          </a:p>
        </p:txBody>
      </p:sp>
      <p:pic>
        <p:nvPicPr>
          <p:cNvPr id="512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7"/>
          <a:stretch>
            <a:fillRect/>
          </a:stretch>
        </p:blipFill>
        <p:spPr bwMode="auto">
          <a:xfrm>
            <a:off x="492329" y="1314917"/>
            <a:ext cx="8651671" cy="81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477725"/>
              </p:ext>
            </p:extLst>
          </p:nvPr>
        </p:nvGraphicFramePr>
        <p:xfrm>
          <a:off x="586343" y="3130795"/>
          <a:ext cx="8415484" cy="2796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2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2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2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1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ПРИМЕРЫ:</a:t>
                      </a:r>
                    </a:p>
                  </a:txBody>
                  <a:tcPr marL="86177" marR="86177" marT="43094" marB="43094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ПРИМЕРЫ:</a:t>
                      </a:r>
                    </a:p>
                  </a:txBody>
                  <a:tcPr marL="86177" marR="86177" marT="43094" marB="4309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ПРИМЕРЫ:</a:t>
                      </a:r>
                    </a:p>
                  </a:txBody>
                  <a:tcPr marL="86177" marR="86177" marT="43094" marB="4309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ПРИМЕРЫ:</a:t>
                      </a:r>
                    </a:p>
                  </a:txBody>
                  <a:tcPr marL="86177" marR="86177" marT="43094" marB="4309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ПРИМЕРЫ:</a:t>
                      </a:r>
                    </a:p>
                  </a:txBody>
                  <a:tcPr marL="86177" marR="86177" marT="43094" marB="4309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ПРИМЕРЫ:</a:t>
                      </a:r>
                    </a:p>
                  </a:txBody>
                  <a:tcPr marL="86177" marR="86177" marT="43094" marB="4309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ПРИМЕРЫ:</a:t>
                      </a:r>
                    </a:p>
                  </a:txBody>
                  <a:tcPr marL="86177" marR="86177" marT="43094" marB="4309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5428">
                <a:tc>
                  <a:txBody>
                    <a:bodyPr/>
                    <a:lstStyle/>
                    <a:p>
                      <a:pPr marL="88900" indent="-88900" algn="l" defTabSz="1073150">
                        <a:buFont typeface="Wingdings" panose="05000000000000000000" pitchFamily="2" charset="2"/>
                        <a:buChar char="§"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Результаты не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</a:rPr>
                        <a:t> всех назначенных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 анализов востребованы впоследствии врачами.</a:t>
                      </a:r>
                    </a:p>
                    <a:p>
                      <a:pPr marL="88900" indent="-88900" algn="l" defTabSz="1073150">
                        <a:buFont typeface="Wingdings" panose="05000000000000000000" pitchFamily="2" charset="2"/>
                        <a:buChar char="§"/>
                      </a:pPr>
                      <a:endParaRPr lang="ru-RU" sz="10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88900" indent="-88900" algn="l" defTabSz="1073150">
                        <a:buFont typeface="Wingdings" panose="05000000000000000000" pitchFamily="2" charset="2"/>
                        <a:buChar char="§"/>
                      </a:pP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</a:rPr>
                        <a:t>Талоны выдаются со «сроком действия» 5 дней, непрогнозируемая дневная загрузка</a:t>
                      </a:r>
                    </a:p>
                  </a:txBody>
                  <a:tcPr marL="86177" marR="86177" marT="43094" marB="43094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Врач вынужден заниматься не лечебной функцией</a:t>
                      </a:r>
                      <a:endParaRPr kumimoji="0" lang="ru-RU" sz="10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ru-RU" sz="10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Лишние перемещения медсестры из-за непродуманной планировки кабинета</a:t>
                      </a:r>
                    </a:p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87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87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87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177" marR="86177" marT="43094" marB="4309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Пациенту сложно подойти к месту забора крови, обходит столы и чистую зону</a:t>
                      </a:r>
                    </a:p>
                    <a:p>
                      <a:pPr marL="0" marR="0" lvl="0" indent="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Необходимость посещать поликлинику несколько раз в разные дни.</a:t>
                      </a:r>
                    </a:p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87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177" marR="86177" marT="43094" marB="4309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Очереди пациентов в регистратуру, процедурный кабинет.</a:t>
                      </a:r>
                    </a:p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Непродуманная система поставок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расходников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реагентов</a:t>
                      </a:r>
                    </a:p>
                  </a:txBody>
                  <a:tcPr marL="86177" marR="86177" marT="43094" marB="4309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Лишнее копирование «бегунков» и ввод по ним данных профосмотров в ПК вручную</a:t>
                      </a:r>
                    </a:p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</a:rPr>
                        <a:t>Дублирующиеся анализы</a:t>
                      </a:r>
                    </a:p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177" marR="86177" marT="43094" marB="4309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Неравномерная нагрузка </a:t>
                      </a:r>
                      <a:b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 медперсонал</a:t>
                      </a:r>
                    </a:p>
                    <a:p>
                      <a:pPr marL="0" marR="0" lvl="0" indent="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«узкие места» - длительные по времени приемы /процедуры при прохождении медосмотров</a:t>
                      </a:r>
                    </a:p>
                  </a:txBody>
                  <a:tcPr marL="86177" marR="86177" marT="43094" marB="4309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Необходимость проходить анализы с ограниченным сроком действия повторно из-за отсутствия к-л. специалистов или невозможности посетить их в указанное время.</a:t>
                      </a:r>
                    </a:p>
                  </a:txBody>
                  <a:tcPr marL="86177" marR="86177" marT="43094" marB="4309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42" name="Picture 2" descr="&amp;Kcy;&amp;acy;&amp;rcy;&amp;tcy;&amp;icy;&amp;ncy;&amp;kcy;&amp;icy; &amp;pcy;&amp;ocy; &amp;zcy;&amp;acy;&amp;pcy;&amp;rcy;&amp;ocy;&amp;scy;&amp;ucy; &amp;mcy;&amp;iecy;&amp;dcy;&amp;icy;&amp;tscy;&amp;icy;&amp;ncy;&amp;scy;&amp;kcy;&amp;icy;&amp;iecy; &amp;acy;&amp;ncy;&amp;acy;&amp;lcy;&amp;icy;&amp;zcy;&amp;ycy; &amp;lcy;&amp;icy;&amp;shcy;&amp;ncy;&amp;icy;&amp;ie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6" r="19653"/>
          <a:stretch>
            <a:fillRect/>
          </a:stretch>
        </p:blipFill>
        <p:spPr bwMode="auto">
          <a:xfrm>
            <a:off x="618645" y="2165762"/>
            <a:ext cx="1011901" cy="89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6" descr="&amp;Kcy;&amp;acy;&amp;rcy;&amp;tcy;&amp;icy;&amp;ncy;&amp;kcy;&amp;icy; &amp;pcy;&amp;ocy; &amp;zcy;&amp;acy;&amp;pcy;&amp;rcy;&amp;ocy;&amp;scy;&amp;ucy; &amp;vcy;&amp;rcy;&amp;acy;&amp;chcy; &amp;dcy;&amp;ocy;&amp;kcy;&amp;ucy;&amp;m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r="7602"/>
          <a:stretch>
            <a:fillRect/>
          </a:stretch>
        </p:blipFill>
        <p:spPr bwMode="auto">
          <a:xfrm>
            <a:off x="1839328" y="2165763"/>
            <a:ext cx="996605" cy="88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8" descr="&amp;Kcy;&amp;acy;&amp;rcy;&amp;tcy;&amp;icy;&amp;ncy;&amp;kcy;&amp;icy; &amp;pcy;&amp;ocy; &amp;zcy;&amp;acy;&amp;pcy;&amp;rcy;&amp;ocy;&amp;scy;&amp;ucy; &amp;ocy;&amp;chcy;&amp;iecy;&amp;rcy;&amp;iecy;&amp;dcy;&amp;softcy; &amp;pcy;&amp;ocy;&amp;lcy;&amp;icy;&amp;kcy;&amp;lcy;&amp;icy;&amp;ncy;&amp;icy;&amp;kcy;&amp;a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9229"/>
          <a:stretch>
            <a:fillRect/>
          </a:stretch>
        </p:blipFill>
        <p:spPr bwMode="auto">
          <a:xfrm>
            <a:off x="4220914" y="2157181"/>
            <a:ext cx="1059166" cy="90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10" descr="&amp;Kcy;&amp;acy;&amp;rcy;&amp;tcy;&amp;icy;&amp;ncy;&amp;kcy;&amp;icy; &amp;pcy;&amp;ocy; &amp;zcy;&amp;acy;&amp;pcy;&amp;rcy;&amp;ocy;&amp;scy;&amp;ucy; &amp;kcy;&amp;acy;&amp;bcy;&amp;icy;&amp;ncy;&amp;iecy;&amp;tcy; &amp;pcy;&amp;rcy;&amp;ocy;&amp;tscy;&amp;iecy;&amp;dcy;&amp;ucy;&amp;rcy;&amp;ncy;&amp;ycy;&amp;jcy;  &amp;tcy;&amp;iecy;&amp;scy;&amp;ncy;&amp;o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8" r="9218"/>
          <a:stretch>
            <a:fillRect/>
          </a:stretch>
        </p:blipFill>
        <p:spPr bwMode="auto">
          <a:xfrm>
            <a:off x="2989107" y="2159756"/>
            <a:ext cx="1078634" cy="89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12" descr="&amp;Kcy;&amp;acy;&amp;rcy;&amp;tcy;&amp;icy;&amp;ncy;&amp;kcy;&amp;icy; &amp;pcy;&amp;ocy; &amp;zcy;&amp;acy;&amp;pcy;&amp;rcy;&amp;ocy;&amp;scy;&amp;ucy; &amp;kcy;&amp;acy;&amp;bcy;&amp;icy;&amp;ncy;&amp;iecy;&amp;tcy; &amp;pcy;&amp;rcy;&amp;ocy;&amp;tscy;&amp;iecy;&amp;dcy;&amp;ucy;&amp;rcy;&amp;ncy;&amp;ycy;&amp;jcy;  &amp;tcy;&amp;iecy;&amp;scy;&amp;ncy;&amp;o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85"/>
          <a:stretch>
            <a:fillRect/>
          </a:stretch>
        </p:blipFill>
        <p:spPr bwMode="auto">
          <a:xfrm>
            <a:off x="5486199" y="2167152"/>
            <a:ext cx="1075047" cy="9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0" descr="&amp;Kcy;&amp;acy;&amp;rcy;&amp;tcy;&amp;icy;&amp;ncy;&amp;kcy;&amp;icy; &amp;pcy;&amp;ocy; &amp;zcy;&amp;acy;&amp;pcy;&amp;rcy;&amp;ocy;&amp;scy;&amp;ucy; &amp;ucy;&amp;zcy;&amp;icy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39"/>
          <a:stretch>
            <a:fillRect/>
          </a:stretch>
        </p:blipFill>
        <p:spPr bwMode="auto">
          <a:xfrm>
            <a:off x="6720011" y="2164373"/>
            <a:ext cx="1063339" cy="91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22" descr="&amp;Kcy;&amp;acy;&amp;rcy;&amp;tcy;&amp;icy;&amp;ncy;&amp;kcy;&amp;icy; &amp;pcy;&amp;ocy; &amp;zcy;&amp;acy;&amp;pcy;&amp;rcy;&amp;ocy;&amp;scy;&amp;ucy; &amp;dcy;&amp;vcy;&amp;iecy;&amp;rcy;&amp;softcy; &amp;kcy;&amp;acy;&amp;bcy;&amp;icy;&amp;ncy;&amp;iecy;&amp;tcy;&amp;acy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" t="12250" r="8798" b="9560"/>
          <a:stretch>
            <a:fillRect/>
          </a:stretch>
        </p:blipFill>
        <p:spPr bwMode="auto">
          <a:xfrm>
            <a:off x="7952475" y="2223751"/>
            <a:ext cx="1012138" cy="65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290318" y="2424358"/>
            <a:ext cx="543607" cy="325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59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окончен!</a:t>
            </a:r>
          </a:p>
        </p:txBody>
      </p:sp>
    </p:spTree>
    <p:extLst>
      <p:ext uri="{BB962C8B-B14F-4D97-AF65-F5344CB8AC3E}">
        <p14:creationId xmlns:p14="http://schemas.microsoft.com/office/powerpoint/2010/main" val="11800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75" y="571480"/>
            <a:ext cx="7331050" cy="769625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 </a:t>
            </a:r>
            <a:endParaRPr lang="ru-RU" sz="24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24" name="Номер слайда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91204">
              <a:spcBef>
                <a:spcPct val="20000"/>
              </a:spcBef>
              <a:buChar char="•"/>
              <a:defRPr sz="3153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0676" indent="-250260" defTabSz="891204">
              <a:spcBef>
                <a:spcPct val="20000"/>
              </a:spcBef>
              <a:buChar char="–"/>
              <a:defRPr sz="271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1039" indent="-200208" defTabSz="891204">
              <a:spcBef>
                <a:spcPct val="20000"/>
              </a:spcBef>
              <a:buChar char="•"/>
              <a:defRPr sz="236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1455" indent="-200208" defTabSz="891204">
              <a:spcBef>
                <a:spcPct val="20000"/>
              </a:spcBef>
              <a:buChar char="–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01871" indent="-200208" defTabSz="891204">
              <a:spcBef>
                <a:spcPct val="20000"/>
              </a:spcBef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2287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02702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118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03534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1" dirty="0" smtClean="0">
                <a:solidFill>
                  <a:srgbClr val="003274"/>
                </a:solidFill>
              </a:rPr>
              <a:t>   </a:t>
            </a:r>
            <a:endParaRPr lang="ru-RU" altLang="ru-RU" sz="1401" dirty="0">
              <a:solidFill>
                <a:srgbClr val="003274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179525"/>
              </p:ext>
            </p:extLst>
          </p:nvPr>
        </p:nvGraphicFramePr>
        <p:xfrm>
          <a:off x="323528" y="3130795"/>
          <a:ext cx="8678299" cy="2746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9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97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54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86177" marR="86177" marT="43094" marB="43094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177" marR="86177" marT="43094" marB="4309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177" marR="86177" marT="43094" marB="4309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177" marR="86177" marT="43094" marB="4309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177" marR="86177" marT="43094" marB="4309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177" marR="86177" marT="43094" marB="4309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177" marR="86177" marT="43094" marB="4309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1024">
                <a:tc>
                  <a:txBody>
                    <a:bodyPr/>
                    <a:lstStyle/>
                    <a:p>
                      <a:pPr marL="88900" indent="-88900" algn="l" defTabSz="1073150">
                        <a:buFont typeface="Wingdings" panose="05000000000000000000" pitchFamily="2" charset="2"/>
                        <a:buChar char="§"/>
                      </a:pPr>
                      <a:endParaRPr lang="ru-RU" sz="1000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86177" marR="86177" marT="43094" marB="43094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87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177" marR="86177" marT="43094" marB="4309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E87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177" marR="86177" marT="43094" marB="4309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177" marR="86177" marT="43094" marB="4309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177" marR="86177" marT="43094" marB="4309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177" marR="86177" marT="43094" marB="4309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1073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177" marR="86177" marT="43094" marB="43094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" name="Группа 24"/>
          <p:cNvGrpSpPr>
            <a:grpSpLocks/>
          </p:cNvGrpSpPr>
          <p:nvPr/>
        </p:nvGrpSpPr>
        <p:grpSpPr bwMode="auto">
          <a:xfrm>
            <a:off x="0" y="1052736"/>
            <a:ext cx="9110347" cy="4896544"/>
            <a:chOff x="-3441253" y="1421134"/>
            <a:chExt cx="13590192" cy="6124090"/>
          </a:xfrm>
        </p:grpSpPr>
        <p:sp>
          <p:nvSpPr>
            <p:cNvPr id="16" name="Равнобедренный треугольник 15"/>
            <p:cNvSpPr/>
            <p:nvPr/>
          </p:nvSpPr>
          <p:spPr>
            <a:xfrm flipV="1">
              <a:off x="1125846" y="2219354"/>
              <a:ext cx="465517" cy="340839"/>
            </a:xfrm>
            <a:prstGeom prst="triangle">
              <a:avLst/>
            </a:prstGeom>
            <a:solidFill>
              <a:srgbClr val="A5D6D5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56893">
                <a:defRPr/>
              </a:pPr>
              <a:endParaRPr lang="ru-RU" sz="1335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7" name="object 35"/>
            <p:cNvSpPr txBox="1"/>
            <p:nvPr/>
          </p:nvSpPr>
          <p:spPr>
            <a:xfrm>
              <a:off x="7613759" y="2560191"/>
              <a:ext cx="2535180" cy="1130263"/>
            </a:xfrm>
            <a:prstGeom prst="homePlate">
              <a:avLst>
                <a:gd name="adj" fmla="val 25888"/>
              </a:avLst>
            </a:prstGeom>
            <a:solidFill>
              <a:srgbClr val="A6AED0"/>
            </a:solidFill>
            <a:ln w="28575">
              <a:solidFill>
                <a:sysClr val="window" lastClr="FFFFFF"/>
              </a:solidFill>
            </a:ln>
          </p:spPr>
          <p:txBody>
            <a:bodyPr lIns="60053" tIns="0" rIns="0" bIns="0" anchor="ctr"/>
            <a:lstStyle/>
            <a:p>
              <a:pPr algn="ctr" defTabSz="977900">
                <a:defRPr/>
              </a:pPr>
              <a:r>
                <a:rPr lang="ru-RU" sz="1200" b="1" dirty="0" smtClean="0">
                  <a:solidFill>
                    <a:srgbClr val="1D6780"/>
                  </a:solidFill>
                  <a:latin typeface="Arial" panose="020B0604020202020204" pitchFamily="34" charset="0"/>
                </a:rPr>
                <a:t>   Совершенство-</a:t>
              </a:r>
              <a:r>
                <a:rPr lang="ru-RU" sz="1200" b="1" dirty="0" err="1" smtClean="0">
                  <a:solidFill>
                    <a:srgbClr val="1D6780"/>
                  </a:solidFill>
                  <a:latin typeface="Arial" panose="020B0604020202020204" pitchFamily="34" charset="0"/>
                </a:rPr>
                <a:t>вание</a:t>
              </a:r>
              <a:endParaRPr sz="1200" b="1" dirty="0">
                <a:solidFill>
                  <a:srgbClr val="1D678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object 32"/>
            <p:cNvSpPr>
              <a:spLocks noChangeArrowheads="1"/>
            </p:cNvSpPr>
            <p:nvPr/>
          </p:nvSpPr>
          <p:spPr bwMode="auto">
            <a:xfrm>
              <a:off x="5955301" y="2573388"/>
              <a:ext cx="2004180" cy="1117067"/>
            </a:xfrm>
            <a:prstGeom prst="homePlate">
              <a:avLst>
                <a:gd name="adj" fmla="val 28315"/>
              </a:avLst>
            </a:prstGeom>
            <a:solidFill>
              <a:srgbClr val="89C6E4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60053" tIns="0" rIns="0" bIns="0" anchor="ctr"/>
            <a:lstStyle>
              <a:lvl1pPr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200" b="1" dirty="0" err="1" smtClean="0">
                  <a:solidFill>
                    <a:srgbClr val="1D6780"/>
                  </a:solidFill>
                </a:rPr>
                <a:t>Стандарти-зация</a:t>
              </a:r>
              <a:endParaRPr lang="ru-RU" altLang="ru-RU" sz="1200" b="1" dirty="0">
                <a:solidFill>
                  <a:srgbClr val="1D6780"/>
                </a:solidFill>
              </a:endParaRPr>
            </a:p>
          </p:txBody>
        </p:sp>
        <p:sp>
          <p:nvSpPr>
            <p:cNvPr id="19" name="object 31"/>
            <p:cNvSpPr>
              <a:spLocks noChangeArrowheads="1"/>
            </p:cNvSpPr>
            <p:nvPr/>
          </p:nvSpPr>
          <p:spPr bwMode="auto">
            <a:xfrm>
              <a:off x="4106790" y="2560193"/>
              <a:ext cx="2128377" cy="1130263"/>
            </a:xfrm>
            <a:prstGeom prst="homePlate">
              <a:avLst>
                <a:gd name="adj" fmla="val 28438"/>
              </a:avLst>
            </a:prstGeom>
            <a:solidFill>
              <a:srgbClr val="A5D6D5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60053" tIns="0" rIns="0" bIns="0" anchor="ctr"/>
            <a:lstStyle>
              <a:lvl1pPr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200" b="1" dirty="0" smtClean="0">
                  <a:solidFill>
                    <a:srgbClr val="1D6780"/>
                  </a:solidFill>
                </a:rPr>
                <a:t> Содержание </a:t>
              </a:r>
              <a:r>
                <a:rPr lang="ru-RU" altLang="ru-RU" sz="1200" b="1" dirty="0">
                  <a:solidFill>
                    <a:srgbClr val="1D6780"/>
                  </a:solidFill>
                </a:rPr>
                <a:t/>
              </a:r>
              <a:br>
                <a:rPr lang="ru-RU" altLang="ru-RU" sz="1200" b="1" dirty="0">
                  <a:solidFill>
                    <a:srgbClr val="1D6780"/>
                  </a:solidFill>
                </a:rPr>
              </a:br>
              <a:r>
                <a:rPr lang="ru-RU" altLang="ru-RU" sz="1200" b="1" dirty="0">
                  <a:solidFill>
                    <a:srgbClr val="1D6780"/>
                  </a:solidFill>
                </a:rPr>
                <a:t>в чистоте</a:t>
              </a:r>
            </a:p>
          </p:txBody>
        </p:sp>
        <p:sp>
          <p:nvSpPr>
            <p:cNvPr id="20" name="object 30"/>
            <p:cNvSpPr txBox="1"/>
            <p:nvPr/>
          </p:nvSpPr>
          <p:spPr>
            <a:xfrm>
              <a:off x="2296977" y="2549587"/>
              <a:ext cx="2126281" cy="1130263"/>
            </a:xfrm>
            <a:prstGeom prst="homePlate">
              <a:avLst>
                <a:gd name="adj" fmla="val 27031"/>
              </a:avLst>
            </a:prstGeom>
            <a:solidFill>
              <a:srgbClr val="C2DDB0"/>
            </a:solidFill>
            <a:ln w="28575">
              <a:solidFill>
                <a:sysClr val="window" lastClr="FFFFFF"/>
              </a:solidFill>
            </a:ln>
          </p:spPr>
          <p:txBody>
            <a:bodyPr lIns="60053" tIns="0" rIns="0" bIns="0" anchor="ctr"/>
            <a:lstStyle/>
            <a:p>
              <a:pPr algn="ctr" defTabSz="977900">
                <a:defRPr/>
              </a:pPr>
              <a:r>
                <a:rPr lang="ru-RU" sz="1200" b="1" dirty="0" smtClean="0">
                  <a:solidFill>
                    <a:srgbClr val="1D6780"/>
                  </a:solidFill>
                  <a:latin typeface="Arial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1D6780"/>
                  </a:solidFill>
                  <a:latin typeface="Arial" panose="020B0604020202020204" pitchFamily="34" charset="0"/>
                </a:rPr>
                <a:t>Соблюдение </a:t>
              </a:r>
              <a:br>
                <a:rPr lang="ru-RU" sz="1200" b="1" dirty="0">
                  <a:solidFill>
                    <a:srgbClr val="1D6780"/>
                  </a:solidFill>
                  <a:latin typeface="Arial" panose="020B0604020202020204" pitchFamily="34" charset="0"/>
                </a:rPr>
              </a:br>
              <a:r>
                <a:rPr lang="ru-RU" sz="1200" b="1" dirty="0">
                  <a:solidFill>
                    <a:srgbClr val="1D6780"/>
                  </a:solidFill>
                  <a:latin typeface="Arial" panose="020B0604020202020204" pitchFamily="34" charset="0"/>
                </a:rPr>
                <a:t>порядка</a:t>
              </a:r>
              <a:endParaRPr sz="1200" b="1" dirty="0">
                <a:solidFill>
                  <a:srgbClr val="1D678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object 29"/>
            <p:cNvSpPr txBox="1"/>
            <p:nvPr/>
          </p:nvSpPr>
          <p:spPr>
            <a:xfrm>
              <a:off x="381439" y="2560193"/>
              <a:ext cx="2239514" cy="1130263"/>
            </a:xfrm>
            <a:prstGeom prst="homePlate">
              <a:avLst>
                <a:gd name="adj" fmla="val 26939"/>
              </a:avLst>
            </a:prstGeom>
            <a:solidFill>
              <a:srgbClr val="EDEFBC"/>
            </a:solidFill>
            <a:ln w="28575">
              <a:solidFill>
                <a:sysClr val="window" lastClr="FFFFFF"/>
              </a:solidFill>
            </a:ln>
          </p:spPr>
          <p:txBody>
            <a:bodyPr lIns="60053" tIns="0" rIns="0" bIns="0" anchor="ctr"/>
            <a:lstStyle/>
            <a:p>
              <a:pPr algn="ctr" defTabSz="977900">
                <a:defRPr/>
              </a:pPr>
              <a:r>
                <a:rPr lang="ru-RU" sz="1200" b="1" dirty="0">
                  <a:solidFill>
                    <a:srgbClr val="1D6780"/>
                  </a:solidFill>
                  <a:latin typeface="Arial" panose="020B0604020202020204" pitchFamily="34" charset="0"/>
                </a:rPr>
                <a:t>Сортировка</a:t>
              </a:r>
              <a:endParaRPr sz="1200" b="1" dirty="0">
                <a:solidFill>
                  <a:srgbClr val="1D6780"/>
                </a:solidFill>
                <a:latin typeface="Arial" panose="020B0604020202020204" pitchFamily="34" charset="0"/>
              </a:endParaRPr>
            </a:p>
            <a:p>
              <a:pPr marR="596" algn="ctr" defTabSz="856893">
                <a:defRPr/>
              </a:pPr>
              <a:endParaRPr sz="1335" b="1" kern="0" dirty="0">
                <a:solidFill>
                  <a:srgbClr val="1D6780"/>
                </a:solidFill>
                <a:latin typeface="+mj-lt"/>
              </a:endParaRPr>
            </a:p>
          </p:txBody>
        </p:sp>
        <p:sp>
          <p:nvSpPr>
            <p:cNvPr id="22" name="object 11"/>
            <p:cNvSpPr txBox="1">
              <a:spLocks noChangeArrowheads="1"/>
            </p:cNvSpPr>
            <p:nvPr/>
          </p:nvSpPr>
          <p:spPr bwMode="auto">
            <a:xfrm>
              <a:off x="748400" y="3703650"/>
              <a:ext cx="1553821" cy="15854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314" dirty="0">
                  <a:solidFill>
                    <a:srgbClr val="002060"/>
                  </a:solidFill>
                </a:rPr>
                <a:t>«Избавиться от ненужного!»</a:t>
              </a:r>
            </a:p>
            <a:p>
              <a:r>
                <a:rPr lang="ru-RU" altLang="ru-RU" sz="1314" dirty="0">
                  <a:solidFill>
                    <a:srgbClr val="002060"/>
                  </a:solidFill>
                </a:rPr>
                <a:t>Ненужные предметы ведут к потере пространства, времени и денег.</a:t>
              </a:r>
            </a:p>
          </p:txBody>
        </p:sp>
        <p:sp>
          <p:nvSpPr>
            <p:cNvPr id="23" name="object 11"/>
            <p:cNvSpPr txBox="1">
              <a:spLocks noChangeArrowheads="1"/>
            </p:cNvSpPr>
            <p:nvPr/>
          </p:nvSpPr>
          <p:spPr bwMode="auto">
            <a:xfrm>
              <a:off x="2530785" y="3723440"/>
              <a:ext cx="1708993" cy="15854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314">
                  <a:solidFill>
                    <a:srgbClr val="002060"/>
                  </a:solidFill>
                </a:rPr>
                <a:t>«Каждая вещь на своем месте!»</a:t>
              </a:r>
            </a:p>
            <a:p>
              <a:r>
                <a:rPr lang="ru-RU" altLang="ru-RU" sz="1314">
                  <a:solidFill>
                    <a:srgbClr val="002060"/>
                  </a:solidFill>
                </a:rPr>
                <a:t>Расположи предметы так, чтобы их было легко найти и использовать.</a:t>
              </a:r>
            </a:p>
          </p:txBody>
        </p:sp>
        <p:sp>
          <p:nvSpPr>
            <p:cNvPr id="24" name="object 11"/>
            <p:cNvSpPr txBox="1">
              <a:spLocks noChangeArrowheads="1"/>
            </p:cNvSpPr>
            <p:nvPr/>
          </p:nvSpPr>
          <p:spPr bwMode="auto">
            <a:xfrm>
              <a:off x="4325751" y="3738833"/>
              <a:ext cx="1518172" cy="15854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314">
                  <a:solidFill>
                    <a:srgbClr val="002060"/>
                  </a:solidFill>
                </a:rPr>
                <a:t>«Уборка значит проверка!»</a:t>
              </a:r>
            </a:p>
            <a:p>
              <a:r>
                <a:rPr lang="ru-RU" altLang="ru-RU" sz="1314">
                  <a:solidFill>
                    <a:srgbClr val="002060"/>
                  </a:solidFill>
                </a:rPr>
                <a:t>Сделай свое место комфортным и безопасным.</a:t>
              </a:r>
            </a:p>
          </p:txBody>
        </p:sp>
        <p:sp>
          <p:nvSpPr>
            <p:cNvPr id="25" name="object 11"/>
            <p:cNvSpPr txBox="1">
              <a:spLocks noChangeArrowheads="1"/>
            </p:cNvSpPr>
            <p:nvPr/>
          </p:nvSpPr>
          <p:spPr bwMode="auto">
            <a:xfrm>
              <a:off x="6108136" y="3738833"/>
              <a:ext cx="1637698" cy="15854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314" dirty="0">
                  <a:solidFill>
                    <a:srgbClr val="002060"/>
                  </a:solidFill>
                </a:rPr>
                <a:t>«Создай стандарт рабочего места,  операций!» Стандартизируй все улучшения, проведенные в процессе.</a:t>
              </a:r>
            </a:p>
          </p:txBody>
        </p:sp>
        <p:sp>
          <p:nvSpPr>
            <p:cNvPr id="26" name="object 11"/>
            <p:cNvSpPr txBox="1">
              <a:spLocks noChangeArrowheads="1"/>
            </p:cNvSpPr>
            <p:nvPr/>
          </p:nvSpPr>
          <p:spPr bwMode="auto">
            <a:xfrm>
              <a:off x="7806644" y="3690456"/>
              <a:ext cx="2176606" cy="15854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79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79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314" dirty="0">
                  <a:solidFill>
                    <a:srgbClr val="002060"/>
                  </a:solidFill>
                </a:rPr>
                <a:t>«Постоянно совершенствуй свое рабочее место!»</a:t>
              </a:r>
            </a:p>
            <a:p>
              <a:r>
                <a:rPr lang="ru-RU" altLang="ru-RU" sz="1314" dirty="0">
                  <a:solidFill>
                    <a:srgbClr val="002060"/>
                  </a:solidFill>
                </a:rPr>
                <a:t>Сделай так, чтобы система 5С стала неотъемлемой частью твоей жизни.</a:t>
              </a:r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792436" y="1838936"/>
              <a:ext cx="1167986" cy="499162"/>
            </a:xfrm>
            <a:prstGeom prst="roundRect">
              <a:avLst/>
            </a:prstGeom>
            <a:solidFill>
              <a:srgbClr val="A5D6D5">
                <a:lumMod val="60000"/>
                <a:lumOff val="40000"/>
              </a:srgbClr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874829" eaLnBrk="1" hangingPunct="1">
                <a:defRPr/>
              </a:pPr>
              <a:r>
                <a:rPr lang="ru-RU" sz="1335" b="1" kern="0" dirty="0">
                  <a:solidFill>
                    <a:srgbClr val="1D6780"/>
                  </a:solidFill>
                  <a:latin typeface="+mj-lt"/>
                </a:rPr>
                <a:t>Шаг 1</a:t>
              </a:r>
              <a:endParaRPr lang="en-US" sz="1335" b="1" kern="0" dirty="0">
                <a:solidFill>
                  <a:srgbClr val="1D6780"/>
                </a:solidFill>
                <a:latin typeface="+mj-lt"/>
              </a:endParaRPr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 flipV="1">
              <a:off x="2975332" y="2219354"/>
              <a:ext cx="465517" cy="340839"/>
            </a:xfrm>
            <a:prstGeom prst="triangle">
              <a:avLst/>
            </a:prstGeom>
            <a:solidFill>
              <a:srgbClr val="A5D6D5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56893">
                <a:defRPr/>
              </a:pPr>
              <a:endParaRPr lang="ru-RU" sz="1335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2644018" y="1854328"/>
              <a:ext cx="1167987" cy="499164"/>
            </a:xfrm>
            <a:prstGeom prst="roundRect">
              <a:avLst/>
            </a:prstGeom>
            <a:solidFill>
              <a:srgbClr val="A5D6D5">
                <a:lumMod val="60000"/>
                <a:lumOff val="40000"/>
              </a:srgbClr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874829" eaLnBrk="1" hangingPunct="1">
                <a:defRPr/>
              </a:pPr>
              <a:r>
                <a:rPr lang="ru-RU" sz="1335" b="1" kern="0" dirty="0">
                  <a:solidFill>
                    <a:srgbClr val="1D6780"/>
                  </a:solidFill>
                  <a:latin typeface="+mj-lt"/>
                </a:rPr>
                <a:t>Шаг 2</a:t>
              </a:r>
              <a:endParaRPr lang="en-US" sz="1335" b="1" kern="0" dirty="0">
                <a:solidFill>
                  <a:srgbClr val="1D6780"/>
                </a:solidFill>
                <a:latin typeface="+mj-lt"/>
              </a:endParaRPr>
            </a:p>
          </p:txBody>
        </p:sp>
        <p:sp>
          <p:nvSpPr>
            <p:cNvPr id="30" name="Равнобедренный треугольник 29"/>
            <p:cNvSpPr/>
            <p:nvPr/>
          </p:nvSpPr>
          <p:spPr>
            <a:xfrm flipV="1">
              <a:off x="4845788" y="2234747"/>
              <a:ext cx="465517" cy="338639"/>
            </a:xfrm>
            <a:prstGeom prst="triangle">
              <a:avLst/>
            </a:prstGeom>
            <a:solidFill>
              <a:srgbClr val="A5D6D5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56893">
                <a:defRPr/>
              </a:pPr>
              <a:endParaRPr lang="ru-RU" sz="1335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4493505" y="1854328"/>
              <a:ext cx="1167987" cy="499164"/>
            </a:xfrm>
            <a:prstGeom prst="roundRect">
              <a:avLst/>
            </a:prstGeom>
            <a:solidFill>
              <a:srgbClr val="A5D6D5">
                <a:lumMod val="60000"/>
                <a:lumOff val="40000"/>
              </a:srgbClr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874829" eaLnBrk="1" hangingPunct="1">
                <a:defRPr/>
              </a:pPr>
              <a:r>
                <a:rPr lang="ru-RU" sz="1335" b="1" kern="0" dirty="0">
                  <a:solidFill>
                    <a:srgbClr val="1D6780"/>
                  </a:solidFill>
                  <a:latin typeface="+mj-lt"/>
                </a:rPr>
                <a:t>Шаг 3</a:t>
              </a:r>
              <a:endParaRPr lang="en-US" sz="1335" b="1" kern="0" dirty="0">
                <a:solidFill>
                  <a:srgbClr val="1D6780"/>
                </a:solidFill>
                <a:latin typeface="+mj-lt"/>
              </a:endParaRPr>
            </a:p>
          </p:txBody>
        </p:sp>
        <p:sp>
          <p:nvSpPr>
            <p:cNvPr id="32" name="Равнобедренный треугольник 31"/>
            <p:cNvSpPr/>
            <p:nvPr/>
          </p:nvSpPr>
          <p:spPr>
            <a:xfrm flipV="1">
              <a:off x="6489776" y="2219354"/>
              <a:ext cx="467615" cy="340839"/>
            </a:xfrm>
            <a:prstGeom prst="triangle">
              <a:avLst/>
            </a:prstGeom>
            <a:solidFill>
              <a:srgbClr val="A5D6D5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56893">
                <a:defRPr/>
              </a:pPr>
              <a:endParaRPr lang="ru-RU" sz="1335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6139590" y="1854328"/>
              <a:ext cx="1167986" cy="499164"/>
            </a:xfrm>
            <a:prstGeom prst="roundRect">
              <a:avLst/>
            </a:prstGeom>
            <a:solidFill>
              <a:srgbClr val="A5D6D5">
                <a:lumMod val="60000"/>
                <a:lumOff val="40000"/>
              </a:srgbClr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874829" eaLnBrk="1" hangingPunct="1">
                <a:defRPr/>
              </a:pPr>
              <a:r>
                <a:rPr lang="ru-RU" sz="1335" b="1" kern="0" dirty="0">
                  <a:solidFill>
                    <a:srgbClr val="1D6780"/>
                  </a:solidFill>
                  <a:latin typeface="+mj-lt"/>
                </a:rPr>
                <a:t>Шаг 4</a:t>
              </a:r>
              <a:endParaRPr lang="en-US" sz="1335" b="1" kern="0" dirty="0">
                <a:solidFill>
                  <a:srgbClr val="1D6780"/>
                </a:solidFill>
                <a:latin typeface="+mj-lt"/>
              </a:endParaRPr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 flipV="1">
              <a:off x="8205059" y="2219354"/>
              <a:ext cx="467615" cy="340839"/>
            </a:xfrm>
            <a:prstGeom prst="triangle">
              <a:avLst/>
            </a:prstGeom>
            <a:solidFill>
              <a:srgbClr val="A5D6D5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56893">
                <a:defRPr/>
              </a:pPr>
              <a:endParaRPr lang="ru-RU" sz="1335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5" name="Text Box 23"/>
            <p:cNvSpPr txBox="1">
              <a:spLocks noChangeArrowheads="1"/>
            </p:cNvSpPr>
            <p:nvPr/>
          </p:nvSpPr>
          <p:spPr bwMode="auto">
            <a:xfrm>
              <a:off x="7854874" y="1854328"/>
              <a:ext cx="1167986" cy="499164"/>
            </a:xfrm>
            <a:prstGeom prst="roundRect">
              <a:avLst/>
            </a:prstGeom>
            <a:solidFill>
              <a:srgbClr val="A5D6D5">
                <a:lumMod val="60000"/>
                <a:lumOff val="40000"/>
              </a:srgbClr>
            </a:solidFill>
            <a:ln>
              <a:noFill/>
            </a:ln>
            <a:effectLst/>
            <a:extLst/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874829" eaLnBrk="1" hangingPunct="1">
                <a:defRPr/>
              </a:pPr>
              <a:r>
                <a:rPr lang="ru-RU" sz="1335" b="1" kern="0" dirty="0">
                  <a:solidFill>
                    <a:srgbClr val="1D6780"/>
                  </a:solidFill>
                  <a:latin typeface="+mj-lt"/>
                </a:rPr>
                <a:t>Шаг 5</a:t>
              </a:r>
              <a:endParaRPr lang="en-US" sz="1335" b="1" kern="0" dirty="0">
                <a:solidFill>
                  <a:srgbClr val="1D6780"/>
                </a:solidFill>
                <a:latin typeface="+mj-lt"/>
              </a:endParaRPr>
            </a:p>
          </p:txBody>
        </p:sp>
        <p:pic>
          <p:nvPicPr>
            <p:cNvPr id="36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97" r="61333"/>
            <a:stretch>
              <a:fillRect/>
            </a:stretch>
          </p:blipFill>
          <p:spPr bwMode="auto">
            <a:xfrm>
              <a:off x="-3441253" y="1421134"/>
              <a:ext cx="4043961" cy="612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5982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193" y="360219"/>
            <a:ext cx="7331050" cy="906475"/>
          </a:xfrm>
        </p:spPr>
        <p:txBody>
          <a:bodyPr/>
          <a:lstStyle/>
          <a:p>
            <a:pPr>
              <a:defRPr/>
            </a:pPr>
            <a:r>
              <a:rPr lang="ru-RU" sz="24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видов потерь</a:t>
            </a: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ru-RU" sz="24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в медучреждениях</a:t>
            </a:r>
          </a:p>
        </p:txBody>
      </p:sp>
      <p:sp>
        <p:nvSpPr>
          <p:cNvPr id="5124" name="Номер слайда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91204">
              <a:spcBef>
                <a:spcPct val="20000"/>
              </a:spcBef>
              <a:buChar char="•"/>
              <a:defRPr sz="3153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0676" indent="-250260" defTabSz="891204">
              <a:spcBef>
                <a:spcPct val="20000"/>
              </a:spcBef>
              <a:buChar char="–"/>
              <a:defRPr sz="271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1039" indent="-200208" defTabSz="891204">
              <a:spcBef>
                <a:spcPct val="20000"/>
              </a:spcBef>
              <a:buChar char="•"/>
              <a:defRPr sz="236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1455" indent="-200208" defTabSz="891204">
              <a:spcBef>
                <a:spcPct val="20000"/>
              </a:spcBef>
              <a:buChar char="–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01871" indent="-200208" defTabSz="891204">
              <a:spcBef>
                <a:spcPct val="20000"/>
              </a:spcBef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2287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02702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118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03534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1" dirty="0" smtClean="0">
                <a:solidFill>
                  <a:srgbClr val="003274"/>
                </a:solidFill>
              </a:rPr>
              <a:t>   </a:t>
            </a:r>
            <a:endParaRPr lang="ru-RU" altLang="ru-RU" sz="1401" dirty="0">
              <a:solidFill>
                <a:srgbClr val="00327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1" y="1281875"/>
            <a:ext cx="8934429" cy="5025617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497069"/>
            <a:ext cx="7331050" cy="769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+mn-lt"/>
                <a:ea typeface="+mn-ea"/>
                <a:cs typeface="+mn-cs"/>
              </a:rPr>
              <a:t>Диаграмма Исикавы</a:t>
            </a:r>
          </a:p>
        </p:txBody>
      </p:sp>
    </p:spTree>
    <p:extLst>
      <p:ext uri="{BB962C8B-B14F-4D97-AF65-F5344CB8AC3E}">
        <p14:creationId xmlns:p14="http://schemas.microsoft.com/office/powerpoint/2010/main" val="3912953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232" y="480478"/>
            <a:ext cx="7331050" cy="906475"/>
          </a:xfrm>
        </p:spPr>
        <p:txBody>
          <a:bodyPr/>
          <a:lstStyle/>
          <a:p>
            <a:pPr>
              <a:defRPr/>
            </a:pPr>
            <a:r>
              <a:rPr lang="ru-RU" sz="24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видов потерь</a:t>
            </a: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ru-RU" sz="24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в медучреждениях</a:t>
            </a:r>
          </a:p>
        </p:txBody>
      </p:sp>
      <p:sp>
        <p:nvSpPr>
          <p:cNvPr id="5124" name="Номер слайда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91204">
              <a:spcBef>
                <a:spcPct val="20000"/>
              </a:spcBef>
              <a:buChar char="•"/>
              <a:defRPr sz="3153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0676" indent="-250260" defTabSz="891204">
              <a:spcBef>
                <a:spcPct val="20000"/>
              </a:spcBef>
              <a:buChar char="–"/>
              <a:defRPr sz="271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1039" indent="-200208" defTabSz="891204">
              <a:spcBef>
                <a:spcPct val="20000"/>
              </a:spcBef>
              <a:buChar char="•"/>
              <a:defRPr sz="236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1455" indent="-200208" defTabSz="891204">
              <a:spcBef>
                <a:spcPct val="20000"/>
              </a:spcBef>
              <a:buChar char="–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01871" indent="-200208" defTabSz="891204">
              <a:spcBef>
                <a:spcPct val="20000"/>
              </a:spcBef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2287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02702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118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03534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1" dirty="0" smtClean="0">
                <a:solidFill>
                  <a:srgbClr val="003274"/>
                </a:solidFill>
              </a:rPr>
              <a:t>   </a:t>
            </a:r>
            <a:endParaRPr lang="ru-RU" altLang="ru-RU" sz="1401" dirty="0">
              <a:solidFill>
                <a:srgbClr val="00327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08026"/>
            <a:ext cx="8964488" cy="504252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39552" y="238401"/>
            <a:ext cx="7331050" cy="769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Метод 5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W1H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051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5806"/>
            <a:ext cx="7331050" cy="906475"/>
          </a:xfrm>
        </p:spPr>
        <p:txBody>
          <a:bodyPr/>
          <a:lstStyle/>
          <a:p>
            <a:pPr>
              <a:defRPr/>
            </a:pPr>
            <a:r>
              <a:rPr lang="ru-RU" sz="24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видов потерь</a:t>
            </a: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ru-RU" sz="24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в медучреждениях</a:t>
            </a:r>
          </a:p>
        </p:txBody>
      </p:sp>
      <p:sp>
        <p:nvSpPr>
          <p:cNvPr id="5124" name="Номер слайда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91204">
              <a:spcBef>
                <a:spcPct val="20000"/>
              </a:spcBef>
              <a:buChar char="•"/>
              <a:defRPr sz="3153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0676" indent="-250260" defTabSz="891204">
              <a:spcBef>
                <a:spcPct val="20000"/>
              </a:spcBef>
              <a:buChar char="–"/>
              <a:defRPr sz="271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1039" indent="-200208" defTabSz="891204">
              <a:spcBef>
                <a:spcPct val="20000"/>
              </a:spcBef>
              <a:buChar char="•"/>
              <a:defRPr sz="236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1455" indent="-200208" defTabSz="891204">
              <a:spcBef>
                <a:spcPct val="20000"/>
              </a:spcBef>
              <a:buChar char="–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01871" indent="-200208" defTabSz="891204">
              <a:spcBef>
                <a:spcPct val="20000"/>
              </a:spcBef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2287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02702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118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03534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1" dirty="0" smtClean="0">
                <a:solidFill>
                  <a:srgbClr val="003274"/>
                </a:solidFill>
              </a:rPr>
              <a:t>   </a:t>
            </a:r>
            <a:endParaRPr lang="ru-RU" altLang="ru-RU" sz="1401" dirty="0">
              <a:solidFill>
                <a:srgbClr val="003274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00288" y="332656"/>
            <a:ext cx="7331050" cy="769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Метод 5 «Почему?»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23934"/>
            <a:ext cx="4540155" cy="525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77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5806"/>
            <a:ext cx="7331050" cy="906475"/>
          </a:xfrm>
        </p:spPr>
        <p:txBody>
          <a:bodyPr/>
          <a:lstStyle/>
          <a:p>
            <a:pPr>
              <a:defRPr/>
            </a:pPr>
            <a:r>
              <a:rPr lang="ru-RU" sz="24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видов потерь</a:t>
            </a: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ru-RU" sz="24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в медучреждениях</a:t>
            </a:r>
          </a:p>
        </p:txBody>
      </p:sp>
      <p:sp>
        <p:nvSpPr>
          <p:cNvPr id="5124" name="Номер слайда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91204">
              <a:spcBef>
                <a:spcPct val="20000"/>
              </a:spcBef>
              <a:buChar char="•"/>
              <a:defRPr sz="3153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0676" indent="-250260" defTabSz="891204">
              <a:spcBef>
                <a:spcPct val="20000"/>
              </a:spcBef>
              <a:buChar char="–"/>
              <a:defRPr sz="271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1039" indent="-200208" defTabSz="891204">
              <a:spcBef>
                <a:spcPct val="20000"/>
              </a:spcBef>
              <a:buChar char="•"/>
              <a:defRPr sz="236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1455" indent="-200208" defTabSz="891204">
              <a:spcBef>
                <a:spcPct val="20000"/>
              </a:spcBef>
              <a:buChar char="–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01871" indent="-200208" defTabSz="891204">
              <a:spcBef>
                <a:spcPct val="20000"/>
              </a:spcBef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2287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02702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118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03534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1" dirty="0" smtClean="0">
                <a:solidFill>
                  <a:srgbClr val="003274"/>
                </a:solidFill>
              </a:rPr>
              <a:t>   </a:t>
            </a:r>
            <a:endParaRPr lang="ru-RU" altLang="ru-RU" sz="1401" dirty="0">
              <a:solidFill>
                <a:srgbClr val="003274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99592" y="332653"/>
            <a:ext cx="7331050" cy="769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latin typeface="+mn-lt"/>
                <a:ea typeface="+mn-ea"/>
                <a:cs typeface="+mn-cs"/>
              </a:rPr>
              <a:t>Диаграмма связей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93513"/>
            <a:ext cx="7259042" cy="523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46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232" y="480478"/>
            <a:ext cx="7331050" cy="906475"/>
          </a:xfrm>
        </p:spPr>
        <p:txBody>
          <a:bodyPr/>
          <a:lstStyle/>
          <a:p>
            <a:pPr>
              <a:defRPr/>
            </a:pPr>
            <a:r>
              <a:rPr lang="ru-RU" sz="24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видов потерь</a:t>
            </a: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ru-RU" sz="2400" b="1" kern="120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в медучреждениях</a:t>
            </a:r>
          </a:p>
        </p:txBody>
      </p:sp>
      <p:sp>
        <p:nvSpPr>
          <p:cNvPr id="5124" name="Номер слайда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891204">
              <a:spcBef>
                <a:spcPct val="20000"/>
              </a:spcBef>
              <a:buChar char="•"/>
              <a:defRPr sz="3153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0676" indent="-250260" defTabSz="891204">
              <a:spcBef>
                <a:spcPct val="20000"/>
              </a:spcBef>
              <a:buChar char="–"/>
              <a:defRPr sz="271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1039" indent="-200208" defTabSz="891204">
              <a:spcBef>
                <a:spcPct val="20000"/>
              </a:spcBef>
              <a:buChar char="•"/>
              <a:defRPr sz="236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1455" indent="-200208" defTabSz="891204">
              <a:spcBef>
                <a:spcPct val="20000"/>
              </a:spcBef>
              <a:buChar char="–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01871" indent="-200208" defTabSz="891204">
              <a:spcBef>
                <a:spcPct val="20000"/>
              </a:spcBef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2287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02702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3118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03534" indent="-200208" defTabSz="891204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27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1" dirty="0" smtClean="0">
                <a:solidFill>
                  <a:srgbClr val="003274"/>
                </a:solidFill>
              </a:rPr>
              <a:t>   </a:t>
            </a:r>
            <a:endParaRPr lang="ru-RU" altLang="ru-RU" sz="1401" dirty="0">
              <a:solidFill>
                <a:srgbClr val="003274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2" y="761122"/>
            <a:ext cx="8882889" cy="559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76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628800"/>
            <a:ext cx="87849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/>
              <a:t>Бережливое</a:t>
            </a:r>
          </a:p>
          <a:p>
            <a:pPr algn="ctr"/>
            <a:r>
              <a:rPr lang="ru-RU" sz="8000" b="1" dirty="0"/>
              <a:t>з</a:t>
            </a:r>
            <a:r>
              <a:rPr lang="ru-RU" sz="8000" b="1" dirty="0" smtClean="0"/>
              <a:t>дравоохранение -</a:t>
            </a:r>
            <a:r>
              <a:rPr lang="ru-RU" b="1" dirty="0"/>
              <a:t> </a:t>
            </a:r>
            <a:endParaRPr lang="ru-RU" b="1" dirty="0" smtClean="0"/>
          </a:p>
          <a:p>
            <a:pPr algn="ctr"/>
            <a:endParaRPr lang="ru-RU" sz="8000" b="1" dirty="0"/>
          </a:p>
          <a:p>
            <a:r>
              <a:rPr lang="ru-RU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3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8256" y="1334848"/>
            <a:ext cx="918051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 </a:t>
            </a:r>
            <a:r>
              <a:rPr lang="ru-RU" sz="3600" dirty="0"/>
              <a:t>это концепция создания и развития такой система охраны здоровья граждан, которая позволяет достичь наилучшего уровня качества, затрат и сроков оказания медицинской </a:t>
            </a:r>
            <a:r>
              <a:rPr lang="ru-RU" sz="3600" dirty="0" smtClean="0"/>
              <a:t>помощи</a:t>
            </a:r>
            <a:endParaRPr lang="ru-RU" sz="4800" dirty="0"/>
          </a:p>
          <a:p>
            <a:pPr algn="ctr"/>
            <a:r>
              <a:rPr lang="ru-RU" sz="4800" dirty="0" smtClean="0">
                <a:solidFill>
                  <a:srgbClr val="3CA4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           </a:t>
            </a:r>
            <a:r>
              <a:rPr lang="ru-RU" sz="48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                                 </a:t>
            </a:r>
            <a:r>
              <a:rPr lang="ru-RU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         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					</a:t>
            </a: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669754" y="3997115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18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08520" y="899899"/>
            <a:ext cx="918051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/>
              <a:t>Ценности</a:t>
            </a:r>
          </a:p>
          <a:p>
            <a:pPr algn="ctr"/>
            <a:r>
              <a:rPr lang="ru-RU" sz="8000" b="1" dirty="0"/>
              <a:t>Бережливого </a:t>
            </a:r>
          </a:p>
          <a:p>
            <a:pPr algn="ctr"/>
            <a:r>
              <a:rPr lang="ru-RU" sz="8000" b="1" dirty="0"/>
              <a:t>Производства</a:t>
            </a:r>
          </a:p>
          <a:p>
            <a:pPr algn="ctr"/>
            <a:r>
              <a:rPr lang="ru-RU" sz="8800" dirty="0" smtClean="0">
                <a:solidFill>
                  <a:srgbClr val="3CA4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</a:t>
            </a:r>
            <a:r>
              <a:rPr lang="ru-RU" sz="4800" dirty="0" smtClean="0">
                <a:solidFill>
                  <a:srgbClr val="3CA4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</a:t>
            </a:r>
            <a:r>
              <a:rPr lang="ru-RU" sz="48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                                 </a:t>
            </a:r>
            <a:r>
              <a:rPr lang="ru-RU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         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					</a:t>
            </a: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669754" y="3997115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20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07504" y="610136"/>
            <a:ext cx="918051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ru-RU" sz="5400" dirty="0"/>
              <a:t>Безопасность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ru-RU" sz="5400" dirty="0"/>
              <a:t>Ценность для потребителя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ru-RU" sz="5400" dirty="0" err="1"/>
              <a:t>Клиентоориентированность</a:t>
            </a:r>
            <a:endParaRPr lang="ru-RU" sz="5400" dirty="0"/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ru-RU" sz="5400" dirty="0"/>
              <a:t>Сокращение </a:t>
            </a:r>
            <a:r>
              <a:rPr lang="ru-RU" sz="5400" dirty="0" smtClean="0"/>
              <a:t>потерь 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ru-RU" sz="5400" dirty="0" smtClean="0"/>
              <a:t>Оптимизация процессов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ru-RU" sz="5400" dirty="0" smtClean="0"/>
              <a:t>Уважение </a:t>
            </a:r>
            <a:r>
              <a:rPr lang="ru-RU" sz="5400" dirty="0"/>
              <a:t>к человеку</a:t>
            </a:r>
          </a:p>
          <a:p>
            <a:pPr algn="ctr"/>
            <a:r>
              <a:rPr lang="ru-RU" sz="4800" dirty="0" smtClean="0">
                <a:solidFill>
                  <a:srgbClr val="3CA47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           </a:t>
            </a:r>
            <a:r>
              <a:rPr lang="ru-RU" sz="48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                                 </a:t>
            </a:r>
            <a:r>
              <a:rPr lang="ru-RU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         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					</a:t>
            </a: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669754" y="3997115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365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535645"/>
            <a:ext cx="89107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/>
              <a:t>Ключевой  принцип </a:t>
            </a:r>
          </a:p>
          <a:p>
            <a:pPr lvl="0" algn="ctr"/>
            <a:r>
              <a:rPr lang="ru-RU" sz="8000" b="1" dirty="0"/>
              <a:t>бережливого </a:t>
            </a:r>
            <a:r>
              <a:rPr lang="ru-RU" sz="8000" b="1" dirty="0" smtClean="0"/>
              <a:t>производства -</a:t>
            </a:r>
            <a:endParaRPr lang="ru-RU" sz="8000" b="1" dirty="0"/>
          </a:p>
          <a:p>
            <a:pPr lvl="0" algn="ctr"/>
            <a:r>
              <a:rPr lang="ru-RU" sz="8000" b="1" dirty="0"/>
              <a:t>	  			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669754" y="3997115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22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178559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 </a:t>
            </a:r>
            <a:r>
              <a:rPr lang="ru-RU" sz="5600" dirty="0" smtClean="0"/>
              <a:t>это устранение всех видов потерь, что создает условия для непрерывности производственного потока </a:t>
            </a:r>
            <a:r>
              <a:rPr lang="ru-RU" sz="6000" dirty="0"/>
              <a:t>без задержек и очередей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669754" y="3997115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441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214422"/>
            <a:ext cx="907300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 smtClean="0"/>
              <a:t>за счет равномерности нагрузки персонала, рациональной логистики пациентов, персонала и информации, оптимальной планировки площадей медицинской организации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669754" y="3997115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52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1918" y="1202445"/>
            <a:ext cx="918051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smtClean="0"/>
              <a:t>Методы </a:t>
            </a:r>
            <a:endParaRPr lang="ru-RU" sz="8000" b="1" dirty="0"/>
          </a:p>
          <a:p>
            <a:pPr lvl="0" algn="ctr"/>
            <a:r>
              <a:rPr lang="ru-RU" sz="8000" b="1" dirty="0"/>
              <a:t>Бережливого</a:t>
            </a:r>
          </a:p>
          <a:p>
            <a:pPr lvl="0" algn="ctr"/>
            <a:r>
              <a:rPr lang="ru-RU" sz="8000" b="1" dirty="0"/>
              <a:t>Производства</a:t>
            </a:r>
            <a:r>
              <a:rPr lang="ru-RU" sz="9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669754" y="3997115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80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8309</TotalTime>
  <Words>377</Words>
  <Application>Microsoft Office PowerPoint</Application>
  <PresentationFormat>Экран (4:3)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видов потерь в медучреждениях</vt:lpstr>
      <vt:lpstr>Виды потерь в медицине </vt:lpstr>
      <vt:lpstr>  </vt:lpstr>
      <vt:lpstr>видов потерь в медучреждениях</vt:lpstr>
      <vt:lpstr>видов потерь в медучреждениях</vt:lpstr>
      <vt:lpstr>видов потерь в медучреждениях</vt:lpstr>
      <vt:lpstr>видов потерь в медучреждениях</vt:lpstr>
      <vt:lpstr>видов потерь в медучреждениях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поликлиника</cp:lastModifiedBy>
  <cp:revision>1462</cp:revision>
  <cp:lastPrinted>2019-10-15T09:34:00Z</cp:lastPrinted>
  <dcterms:created xsi:type="dcterms:W3CDTF">2017-06-09T07:37:26Z</dcterms:created>
  <dcterms:modified xsi:type="dcterms:W3CDTF">2020-01-15T08:52:36Z</dcterms:modified>
</cp:coreProperties>
</file>