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9" r:id="rId5"/>
    <p:sldId id="258" r:id="rId6"/>
    <p:sldId id="264" r:id="rId7"/>
    <p:sldId id="267" r:id="rId8"/>
    <p:sldId id="262" r:id="rId9"/>
    <p:sldId id="260" r:id="rId10"/>
    <p:sldId id="261" r:id="rId11"/>
    <p:sldId id="268" r:id="rId12"/>
    <p:sldId id="265" r:id="rId13"/>
    <p:sldId id="26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8309FE-90DE-44AF-BB23-D0B3AE706F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7ECBC37-B99C-418A-8A03-93CF458766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AE7114-3815-4EC8-BFF4-999323530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ED2004-1779-4B2D-9F85-488C64A90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4246B6-1204-4BA5-B3F8-EE0D4B606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836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60EFAD-3E6D-4032-AFC2-66462EFDF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69C889-1A40-41B6-8413-51259D1AF9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3D93E4-FD2E-4789-896E-DE1012AA9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66406F-F9A6-4909-B11B-7D16E3639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1630E0-1B7F-453E-85B7-1E8302207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04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4617DD8-C2EE-4961-AC5C-9C9E545CE1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E523E0A-3335-471C-9791-D91D3366D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2EDCAA-BD6D-469A-A155-BC702AC7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10B02B-7E7C-4A3B-B60C-6848B8CB9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A06CAE-825A-4F72-9AA9-69B37C42A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8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0577D9-5F87-498F-9A64-F8F2C8773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1BC5EC-D3DA-4FE3-8C19-DFF10F75F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A65856-72B2-4B71-BEA5-BCABE7BB8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E217CD-8D58-47D4-B745-8FB550581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DAE343-BD4B-4750-B443-195DA5558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42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C3D97D-1581-4F23-8137-2A71C3EBE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0A9212-051B-483D-A508-5B2B6C301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B981AA-AFA8-451A-9AF0-5506138E6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9D6081-D065-4507-B225-E1EA9E62D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34516D-B1BE-496B-8548-7ACA5852A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49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464E88-9E98-4991-8FB4-1D4495C63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537C8C-0886-4AD0-A4F9-669247B29C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75843C-17FF-4DDB-923A-5A56F70C3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153FBF-2C19-4860-8B93-B64DC33F4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DE3569-5276-40CD-B2FD-D14EDC24D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967232-F4C8-4828-A5D6-278435F67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00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72CF34-645D-4DFC-A6F2-2A385731A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E62CDD-6D97-44EB-AB01-FED15F537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22ADE05-EF52-48F2-945E-C7271B739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CE73E0E-780C-4E8E-880F-B07266512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A9EC54B-D821-4A03-A0B9-D3EBFFD02D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D4B85AA-C7E6-4E27-95E0-B0516134E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87021EB-91BC-4F6C-94D4-546AD898D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A62FF90-E983-478A-A6C6-18519050D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85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95CE78-FF15-45F8-9B31-F8523D4C7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2AA7AB8-7CFF-426A-8A6A-3C0BEA26D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8C6EA88-D970-4145-98A3-47883DF19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4B6D0F4-F2CD-443A-9AF5-0706A7D81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5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46283F5-80E3-4193-AE74-95FF1F9CD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E35BC7B-BF27-4C21-9604-2D207EE8E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65CA19F-3A69-4703-9BF5-F1B38C33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59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1ED6D9-1560-4DE0-810C-5EBF39896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043211-1C52-4993-AB30-0C9239D09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4998937-0D78-4C7A-9AAC-366F0BBA2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B45776F-0AB7-44F9-82D5-906522DEC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DB0E48D-70FA-48BA-80CD-CAB28B36A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93A8C3-BDB3-4695-9B9F-38740ED4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75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189463-FA73-43F7-8E8E-0087355BA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97B07F1-4797-4E93-BA2D-7FF3D5BA3C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82CC081-80BF-456F-A943-B47A6CA3E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69D779-380B-4F58-8483-5AB285F1D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194AE2-8F09-4FB9-A74F-F3EEBB52B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29FE4E-3031-4708-A2F5-A29644B90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61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DCB818-0829-4D84-A27F-913F2539F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554C91-A061-4C73-AC2C-1C258D3E0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7028E5-8663-4229-8C74-48E2FC239E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2F83B-53E9-4509-93E4-555BECBAA94E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D3B622-5CB6-47D3-928C-423368B19F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CA9B6E-3275-497B-BEA5-B277D4757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46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61C8F57-B44C-457F-96C2-F975310A8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5069" y="1886857"/>
            <a:ext cx="9144000" cy="319314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Наименование </a:t>
            </a:r>
            <a:r>
              <a:rPr lang="ru-RU" sz="2800" b="1" dirty="0"/>
              <a:t>МО, на базе которой реализован проект по </a:t>
            </a:r>
            <a:r>
              <a:rPr lang="ru-RU" sz="2800" b="1" dirty="0" smtClean="0"/>
              <a:t>улучшению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Наименование проекта по улучшению</a:t>
            </a:r>
            <a:endParaRPr lang="ru-RU" sz="2800" b="1" dirty="0"/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128079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3967A-A2B0-4F86-AA4D-2186C76C6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Результаты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4D20999D-0A18-4378-9EAF-92AE7DB061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479739"/>
              </p:ext>
            </p:extLst>
          </p:nvPr>
        </p:nvGraphicFramePr>
        <p:xfrm>
          <a:off x="838200" y="1401676"/>
          <a:ext cx="10515600" cy="41892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36927">
                  <a:extLst>
                    <a:ext uri="{9D8B030D-6E8A-4147-A177-3AD203B41FA5}">
                      <a16:colId xmlns:a16="http://schemas.microsoft.com/office/drawing/2014/main" val="1415980553"/>
                    </a:ext>
                  </a:extLst>
                </a:gridCol>
                <a:gridCol w="4815280">
                  <a:extLst>
                    <a:ext uri="{9D8B030D-6E8A-4147-A177-3AD203B41FA5}">
                      <a16:colId xmlns:a16="http://schemas.microsoft.com/office/drawing/2014/main" val="1224088138"/>
                    </a:ext>
                  </a:extLst>
                </a:gridCol>
                <a:gridCol w="5263393">
                  <a:extLst>
                    <a:ext uri="{9D8B030D-6E8A-4147-A177-3AD203B41FA5}">
                      <a16:colId xmlns:a16="http://schemas.microsoft.com/office/drawing/2014/main" val="1841856337"/>
                    </a:ext>
                  </a:extLst>
                </a:gridCol>
              </a:tblGrid>
              <a:tr h="837856">
                <a:tc>
                  <a:txBody>
                    <a:bodyPr/>
                    <a:lstStyle/>
                    <a:p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Решение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Результаты *</a:t>
                      </a:r>
                    </a:p>
                    <a:p>
                      <a:pPr algn="ctr"/>
                      <a:r>
                        <a:rPr lang="ru-RU" dirty="0" smtClean="0"/>
                        <a:t> (исходные/достигнутые)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909592"/>
                  </a:ext>
                </a:extLst>
              </a:tr>
              <a:tr h="83785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428058"/>
                  </a:ext>
                </a:extLst>
              </a:tr>
              <a:tr h="83785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916271"/>
                  </a:ext>
                </a:extLst>
              </a:tr>
              <a:tr h="83785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677451"/>
                  </a:ext>
                </a:extLst>
              </a:tr>
              <a:tr h="83785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44477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43811F5-BFC2-44E5-BD8B-04D8C8DE35BB}"/>
              </a:ext>
            </a:extLst>
          </p:cNvPr>
          <p:cNvSpPr txBox="1"/>
          <p:nvPr/>
        </p:nvSpPr>
        <p:spPr>
          <a:xfrm>
            <a:off x="838200" y="5590956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0070C0"/>
                </a:solidFill>
              </a:rPr>
              <a:t>*  1. Результат указывается из </a:t>
            </a:r>
            <a:r>
              <a:rPr lang="ru-RU" dirty="0" smtClean="0">
                <a:solidFill>
                  <a:srgbClr val="0070C0"/>
                </a:solidFill>
              </a:rPr>
              <a:t>П</a:t>
            </a:r>
            <a:r>
              <a:rPr lang="ru-RU" dirty="0" smtClean="0">
                <a:solidFill>
                  <a:srgbClr val="0070C0"/>
                </a:solidFill>
              </a:rPr>
              <a:t>аспорта </a:t>
            </a:r>
            <a:r>
              <a:rPr lang="ru-RU" dirty="0">
                <a:solidFill>
                  <a:srgbClr val="0070C0"/>
                </a:solidFill>
              </a:rPr>
              <a:t>проекта по </a:t>
            </a:r>
            <a:r>
              <a:rPr lang="ru-RU" dirty="0" smtClean="0">
                <a:solidFill>
                  <a:srgbClr val="0070C0"/>
                </a:solidFill>
              </a:rPr>
              <a:t>улучшению, блок №</a:t>
            </a:r>
            <a:r>
              <a:rPr lang="ru-RU" dirty="0" smtClean="0">
                <a:solidFill>
                  <a:srgbClr val="0070C0"/>
                </a:solidFill>
              </a:rPr>
              <a:t>3</a:t>
            </a:r>
            <a:r>
              <a:rPr lang="ru-RU" dirty="0">
                <a:solidFill>
                  <a:srgbClr val="0070C0"/>
                </a:solidFill>
              </a:rPr>
              <a:t>:«Цели и плановый эффект</a:t>
            </a:r>
            <a:r>
              <a:rPr lang="ru-RU" dirty="0" smtClean="0">
                <a:solidFill>
                  <a:srgbClr val="0070C0"/>
                </a:solidFill>
              </a:rPr>
              <a:t>».    Допускается </a:t>
            </a:r>
            <a:r>
              <a:rPr lang="ru-RU" dirty="0" smtClean="0">
                <a:solidFill>
                  <a:srgbClr val="0070C0"/>
                </a:solidFill>
              </a:rPr>
              <a:t>указывать дополнительные результаты, достигнутые в ходе реализации проекта.</a:t>
            </a:r>
            <a:endParaRPr lang="ru-RU" dirty="0">
              <a:solidFill>
                <a:srgbClr val="0070C0"/>
              </a:solidFill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    2. Требуется </a:t>
            </a:r>
            <a:r>
              <a:rPr lang="ru-RU" dirty="0">
                <a:solidFill>
                  <a:srgbClr val="0070C0"/>
                </a:solidFill>
              </a:rPr>
              <a:t>короткая конкретная формулировка, отражающая количественную (дни, часы, мин, с, возвраты по потоку и т.д.) и качественную стороны фактического результата применения решения.</a:t>
            </a:r>
          </a:p>
        </p:txBody>
      </p:sp>
    </p:spTree>
    <p:extLst>
      <p:ext uri="{BB962C8B-B14F-4D97-AF65-F5344CB8AC3E}">
        <p14:creationId xmlns:p14="http://schemas.microsoft.com/office/powerpoint/2010/main" val="4137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3967A-A2B0-4F86-AA4D-2186C76C6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358" y="259600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  </a:t>
            </a:r>
            <a:r>
              <a:rPr lang="ru-RU" b="1" dirty="0"/>
              <a:t>Фотографии*</a:t>
            </a:r>
            <a:br>
              <a:rPr lang="ru-RU" b="1" dirty="0"/>
            </a:br>
            <a:r>
              <a:rPr lang="ru-RU" b="1" dirty="0"/>
              <a:t> (было/стало)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06C8F226-1CD6-45DE-A833-D70F0A178CB9}"/>
              </a:ext>
            </a:extLst>
          </p:cNvPr>
          <p:cNvSpPr txBox="1">
            <a:spLocks/>
          </p:cNvSpPr>
          <p:nvPr/>
        </p:nvSpPr>
        <p:spPr>
          <a:xfrm>
            <a:off x="838200" y="5863771"/>
            <a:ext cx="10515600" cy="553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0070C0"/>
                </a:solidFill>
              </a:rPr>
              <a:t>*</a:t>
            </a:r>
            <a:r>
              <a:rPr lang="ru-RU" dirty="0" err="1" smtClean="0">
                <a:solidFill>
                  <a:srgbClr val="0070C0"/>
                </a:solidFill>
              </a:rPr>
              <a:t>фотофиксация</a:t>
            </a:r>
            <a:r>
              <a:rPr lang="ru-RU" dirty="0" smtClean="0">
                <a:solidFill>
                  <a:srgbClr val="0070C0"/>
                </a:solidFill>
              </a:rPr>
              <a:t> должна осуществляться с одного ракурса.</a:t>
            </a:r>
          </a:p>
          <a:p>
            <a:pPr>
              <a:spcBef>
                <a:spcPts val="0"/>
              </a:spcBef>
            </a:pPr>
            <a:endParaRPr lang="ru-RU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6694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3967A-A2B0-4F86-AA4D-2186C76C6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Стандартизированная работа*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455" y="3034147"/>
            <a:ext cx="10730345" cy="284295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</a:rPr>
              <a:t>* Если проект закончен стандартизированной работой, то: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</a:rPr>
              <a:t>Наименование и </a:t>
            </a:r>
            <a:r>
              <a:rPr lang="ru-RU" dirty="0" err="1" smtClean="0">
                <a:solidFill>
                  <a:srgbClr val="0070C0"/>
                </a:solidFill>
              </a:rPr>
              <a:t>скринкопия</a:t>
            </a:r>
            <a:r>
              <a:rPr lang="ru-RU" dirty="0" smtClean="0">
                <a:solidFill>
                  <a:srgbClr val="0070C0"/>
                </a:solidFill>
              </a:rPr>
              <a:t> документа: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70C0"/>
                </a:solidFill>
              </a:rPr>
              <a:t>СОК;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70C0"/>
                </a:solidFill>
              </a:rPr>
              <a:t>СОП (с применением </a:t>
            </a:r>
            <a:r>
              <a:rPr lang="ru-RU" dirty="0" err="1" smtClean="0">
                <a:solidFill>
                  <a:srgbClr val="0070C0"/>
                </a:solidFill>
              </a:rPr>
              <a:t>квалиграмм</a:t>
            </a:r>
            <a:r>
              <a:rPr lang="ru-RU" dirty="0" smtClean="0">
                <a:solidFill>
                  <a:srgbClr val="0070C0"/>
                </a:solidFill>
              </a:rPr>
              <a:t> и без применения);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70C0"/>
                </a:solidFill>
              </a:rPr>
              <a:t>Алгоритм;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70C0"/>
                </a:solidFill>
              </a:rPr>
              <a:t>Порядок;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70C0"/>
                </a:solidFill>
              </a:rPr>
              <a:t>и т.д.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rgbClr val="0070C0"/>
                </a:solidFill>
              </a:rPr>
              <a:t>(если несколько из указанных документов – необходимо показывать все)</a:t>
            </a:r>
          </a:p>
          <a:p>
            <a:pPr marL="0" indent="0">
              <a:buNone/>
            </a:pP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1642" y="6169581"/>
            <a:ext cx="9800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NB! </a:t>
            </a:r>
            <a:r>
              <a:rPr lang="ru-RU" dirty="0" smtClean="0">
                <a:solidFill>
                  <a:srgbClr val="0070C0"/>
                </a:solidFill>
              </a:rPr>
              <a:t>Если </a:t>
            </a:r>
            <a:r>
              <a:rPr lang="ru-RU" dirty="0">
                <a:solidFill>
                  <a:srgbClr val="0070C0"/>
                </a:solidFill>
              </a:rPr>
              <a:t>проект закончен </a:t>
            </a:r>
            <a:r>
              <a:rPr lang="ru-RU" dirty="0" smtClean="0">
                <a:solidFill>
                  <a:srgbClr val="0070C0"/>
                </a:solidFill>
              </a:rPr>
              <a:t>без стандартизированной </a:t>
            </a:r>
            <a:r>
              <a:rPr lang="ru-RU" dirty="0">
                <a:solidFill>
                  <a:srgbClr val="0070C0"/>
                </a:solidFill>
              </a:rPr>
              <a:t>работой, </a:t>
            </a:r>
            <a:r>
              <a:rPr lang="ru-RU" dirty="0" smtClean="0">
                <a:solidFill>
                  <a:srgbClr val="0070C0"/>
                </a:solidFill>
              </a:rPr>
              <a:t>то указать отсутствие и причину (ы)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1642" y="6156528"/>
            <a:ext cx="9742517" cy="38238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24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CC5C49-B63B-44B8-A49B-363C190E9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Уровень внедрения решений*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BFA754-8F9E-4E9F-8500-CD5796616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44341"/>
            <a:ext cx="10515600" cy="532621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* - внедрение на уровне 1-2 МО, субъекта, нескольких </a:t>
            </a:r>
            <a:r>
              <a:rPr lang="ru-RU" dirty="0" smtClean="0">
                <a:solidFill>
                  <a:srgbClr val="0070C0"/>
                </a:solidFill>
              </a:rPr>
              <a:t>субъектов.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57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461DF-5C56-4F4B-8006-8430C4546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2553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Паспорт </a:t>
            </a:r>
            <a:r>
              <a:rPr lang="ru-RU" b="1" dirty="0" smtClean="0"/>
              <a:t>проекта*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1FE325-0116-4D73-B790-E4E05060B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69279"/>
            <a:ext cx="10515600" cy="50768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 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06C8F226-1CD6-45DE-A833-D70F0A178CB9}"/>
              </a:ext>
            </a:extLst>
          </p:cNvPr>
          <p:cNvSpPr txBox="1">
            <a:spLocks/>
          </p:cNvSpPr>
          <p:nvPr/>
        </p:nvSpPr>
        <p:spPr>
          <a:xfrm>
            <a:off x="838200" y="5863771"/>
            <a:ext cx="10515600" cy="553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0070C0"/>
                </a:solidFill>
              </a:rPr>
              <a:t>*</a:t>
            </a:r>
            <a:r>
              <a:rPr lang="ru-RU" dirty="0" err="1" smtClean="0">
                <a:solidFill>
                  <a:srgbClr val="0070C0"/>
                </a:solidFill>
              </a:rPr>
              <a:t>скринкопия</a:t>
            </a:r>
            <a:r>
              <a:rPr lang="ru-RU" dirty="0" smtClean="0">
                <a:solidFill>
                  <a:srgbClr val="0070C0"/>
                </a:solidFill>
              </a:rPr>
              <a:t> или любой другой читаемый вид</a:t>
            </a:r>
          </a:p>
          <a:p>
            <a:pPr>
              <a:spcBef>
                <a:spcPts val="0"/>
              </a:spcBef>
            </a:pPr>
            <a:endParaRPr lang="ru-RU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6215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461DF-5C56-4F4B-8006-8430C4546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9297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Критерий(и) Новой модели медицинской организации, оказывающей ПМСМ*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1FE325-0116-4D73-B790-E4E05060B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28458"/>
            <a:ext cx="10515600" cy="127184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*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№ , наименование Критерия(ев) (</a:t>
            </a:r>
            <a:r>
              <a:rPr lang="ru-RU" dirty="0" err="1" smtClean="0">
                <a:solidFill>
                  <a:srgbClr val="0070C0"/>
                </a:solidFill>
              </a:rPr>
              <a:t>см.Методические</a:t>
            </a:r>
            <a:r>
              <a:rPr lang="ru-RU" dirty="0" smtClean="0">
                <a:solidFill>
                  <a:srgbClr val="0070C0"/>
                </a:solidFill>
              </a:rPr>
              <a:t> рекомендации «Новая модель МО, оказывающая ПМСП», 2 –е издание), </a:t>
            </a:r>
            <a:r>
              <a:rPr lang="ru-RU" dirty="0">
                <a:solidFill>
                  <a:srgbClr val="0070C0"/>
                </a:solidFill>
              </a:rPr>
              <a:t>на основании которого(</a:t>
            </a:r>
            <a:r>
              <a:rPr lang="ru-RU" dirty="0" err="1">
                <a:solidFill>
                  <a:srgbClr val="0070C0"/>
                </a:solidFill>
              </a:rPr>
              <a:t>ых</a:t>
            </a:r>
            <a:r>
              <a:rPr lang="ru-RU" dirty="0">
                <a:solidFill>
                  <a:srgbClr val="0070C0"/>
                </a:solidFill>
              </a:rPr>
              <a:t>) открыт Проект по улучшению</a:t>
            </a: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911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389FB1-6550-4BF4-9010-070821258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Карта текущего (исходного) состояния*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C8F226-1CD6-45DE-A833-D70F0A178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38255"/>
            <a:ext cx="10515600" cy="167917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</a:rPr>
              <a:t>*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70C0"/>
                </a:solidFill>
              </a:rPr>
              <a:t>фото карты (читаемый вид)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</a:rPr>
              <a:t>   или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70C0"/>
                </a:solidFill>
              </a:rPr>
              <a:t>компьютерная графика </a:t>
            </a:r>
          </a:p>
          <a:p>
            <a:pPr>
              <a:spcBef>
                <a:spcPts val="0"/>
              </a:spcBef>
            </a:pPr>
            <a:endParaRPr lang="ru-RU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952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3967A-A2B0-4F86-AA4D-2186C76C6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1489"/>
          </a:xfrm>
        </p:spPr>
        <p:txBody>
          <a:bodyPr/>
          <a:lstStyle/>
          <a:p>
            <a:pPr algn="ctr"/>
            <a:r>
              <a:rPr lang="ru-RU" b="1" dirty="0"/>
              <a:t>Проблемы и решения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4D20999D-0A18-4378-9EAF-92AE7DB061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2096193"/>
              </p:ext>
            </p:extLst>
          </p:nvPr>
        </p:nvGraphicFramePr>
        <p:xfrm>
          <a:off x="838200" y="1127356"/>
          <a:ext cx="10515600" cy="41892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36927">
                  <a:extLst>
                    <a:ext uri="{9D8B030D-6E8A-4147-A177-3AD203B41FA5}">
                      <a16:colId xmlns:a16="http://schemas.microsoft.com/office/drawing/2014/main" val="1415980553"/>
                    </a:ext>
                  </a:extLst>
                </a:gridCol>
                <a:gridCol w="4815280">
                  <a:extLst>
                    <a:ext uri="{9D8B030D-6E8A-4147-A177-3AD203B41FA5}">
                      <a16:colId xmlns:a16="http://schemas.microsoft.com/office/drawing/2014/main" val="1224088138"/>
                    </a:ext>
                  </a:extLst>
                </a:gridCol>
                <a:gridCol w="5263393">
                  <a:extLst>
                    <a:ext uri="{9D8B030D-6E8A-4147-A177-3AD203B41FA5}">
                      <a16:colId xmlns:a16="http://schemas.microsoft.com/office/drawing/2014/main" val="1841856337"/>
                    </a:ext>
                  </a:extLst>
                </a:gridCol>
              </a:tblGrid>
              <a:tr h="837856">
                <a:tc>
                  <a:txBody>
                    <a:bodyPr/>
                    <a:lstStyle/>
                    <a:p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Проблемы*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Решения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909592"/>
                  </a:ext>
                </a:extLst>
              </a:tr>
              <a:tr h="83785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428058"/>
                  </a:ext>
                </a:extLst>
              </a:tr>
              <a:tr h="83785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916271"/>
                  </a:ext>
                </a:extLst>
              </a:tr>
              <a:tr h="83785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677451"/>
                  </a:ext>
                </a:extLst>
              </a:tr>
              <a:tr h="83785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4</a:t>
                      </a:r>
                      <a:r>
                        <a:rPr lang="ru-RU" dirty="0" smtClean="0"/>
                        <a:t>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44477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BD042B1-6013-4103-A916-E2C6AFCB5DE7}"/>
              </a:ext>
            </a:extLst>
          </p:cNvPr>
          <p:cNvSpPr txBox="1"/>
          <p:nvPr/>
        </p:nvSpPr>
        <p:spPr>
          <a:xfrm>
            <a:off x="688572" y="5316636"/>
            <a:ext cx="1051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*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1)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требуется короткая конкретная формулировка, отражающая сущность проблемы и количественную сторону связанных с ней потерь (дни, часы, мин, с, возвраты по потоку, качество и т.д</a:t>
            </a:r>
            <a:r>
              <a:rPr lang="ru-RU" dirty="0" smtClean="0">
                <a:solidFill>
                  <a:srgbClr val="0070C0"/>
                </a:solidFill>
              </a:rPr>
              <a:t>.).</a:t>
            </a:r>
            <a:endParaRPr lang="en-US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2) </a:t>
            </a:r>
            <a:r>
              <a:rPr lang="ru-RU" dirty="0" smtClean="0">
                <a:solidFill>
                  <a:srgbClr val="0070C0"/>
                </a:solidFill>
              </a:rPr>
              <a:t>порядковый номер Проблемы в данной таблице должен соответствовать номеру Проблемы, указанному на Карте текущего состояния!!!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143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3967A-A2B0-4F86-AA4D-2186C76C6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753" y="431626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Используемые инструменты*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07076" y="4470399"/>
            <a:ext cx="10722033" cy="218870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4500" dirty="0" smtClean="0">
                <a:solidFill>
                  <a:srgbClr val="0070C0"/>
                </a:solidFill>
              </a:rPr>
              <a:t>*</a:t>
            </a:r>
          </a:p>
          <a:p>
            <a:pPr>
              <a:spcBef>
                <a:spcPts val="0"/>
              </a:spcBef>
            </a:pPr>
            <a:r>
              <a:rPr lang="ru-RU" sz="3800" dirty="0" smtClean="0">
                <a:solidFill>
                  <a:srgbClr val="0070C0"/>
                </a:solidFill>
              </a:rPr>
              <a:t>В виде фото (читаемый вид) или компьютерной графики:</a:t>
            </a:r>
          </a:p>
          <a:p>
            <a:pPr>
              <a:spcBef>
                <a:spcPts val="0"/>
              </a:spcBef>
            </a:pPr>
            <a:endParaRPr lang="ru-RU" sz="3800" dirty="0" smtClean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</a:pPr>
            <a:r>
              <a:rPr lang="ru-RU" sz="3800" dirty="0" smtClean="0">
                <a:solidFill>
                  <a:srgbClr val="0070C0"/>
                </a:solidFill>
              </a:rPr>
              <a:t>метод 5 «Почему»;</a:t>
            </a:r>
          </a:p>
          <a:p>
            <a:pPr>
              <a:spcBef>
                <a:spcPts val="0"/>
              </a:spcBef>
            </a:pPr>
            <a:r>
              <a:rPr lang="ru-RU" sz="3800" dirty="0" smtClean="0">
                <a:solidFill>
                  <a:srgbClr val="0070C0"/>
                </a:solidFill>
              </a:rPr>
              <a:t>метод 5W1H (метод Киплинга);</a:t>
            </a:r>
          </a:p>
          <a:p>
            <a:pPr>
              <a:spcBef>
                <a:spcPts val="0"/>
              </a:spcBef>
            </a:pPr>
            <a:r>
              <a:rPr lang="ru-RU" sz="3800" dirty="0" smtClean="0">
                <a:solidFill>
                  <a:srgbClr val="0070C0"/>
                </a:solidFill>
              </a:rPr>
              <a:t>диаграмма </a:t>
            </a:r>
            <a:r>
              <a:rPr lang="ru-RU" sz="3800" dirty="0" err="1" smtClean="0">
                <a:solidFill>
                  <a:srgbClr val="0070C0"/>
                </a:solidFill>
              </a:rPr>
              <a:t>Исикавы</a:t>
            </a:r>
            <a:r>
              <a:rPr lang="ru-RU" sz="3800" dirty="0" smtClean="0">
                <a:solidFill>
                  <a:srgbClr val="0070C0"/>
                </a:solidFill>
              </a:rPr>
              <a:t>;</a:t>
            </a:r>
          </a:p>
          <a:p>
            <a:pPr>
              <a:spcBef>
                <a:spcPts val="0"/>
              </a:spcBef>
            </a:pPr>
            <a:r>
              <a:rPr lang="ru-RU" sz="3800" dirty="0" smtClean="0">
                <a:solidFill>
                  <a:srgbClr val="0070C0"/>
                </a:solidFill>
              </a:rPr>
              <a:t>диаграмма связей;</a:t>
            </a:r>
          </a:p>
          <a:p>
            <a:pPr>
              <a:spcBef>
                <a:spcPts val="0"/>
              </a:spcBef>
            </a:pPr>
            <a:r>
              <a:rPr lang="ru-RU" sz="3800" dirty="0" smtClean="0">
                <a:solidFill>
                  <a:srgbClr val="0070C0"/>
                </a:solidFill>
              </a:rPr>
              <a:t>диаграмма </a:t>
            </a:r>
            <a:r>
              <a:rPr lang="ru-RU" sz="3800" dirty="0" err="1" smtClean="0">
                <a:solidFill>
                  <a:srgbClr val="0070C0"/>
                </a:solidFill>
              </a:rPr>
              <a:t>Ямазуми</a:t>
            </a:r>
            <a:r>
              <a:rPr lang="ru-RU" sz="3800" dirty="0" smtClean="0">
                <a:solidFill>
                  <a:srgbClr val="0070C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3439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3967A-A2B0-4F86-AA4D-2186C76C6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753" y="431626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Пирамида проблем*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06C8F226-1CD6-45DE-A833-D70F0A178CB9}"/>
              </a:ext>
            </a:extLst>
          </p:cNvPr>
          <p:cNvSpPr txBox="1">
            <a:spLocks/>
          </p:cNvSpPr>
          <p:nvPr/>
        </p:nvSpPr>
        <p:spPr>
          <a:xfrm>
            <a:off x="838200" y="4738255"/>
            <a:ext cx="10515600" cy="16791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0070C0"/>
                </a:solidFill>
              </a:rPr>
              <a:t>*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rgbClr val="0070C0"/>
                </a:solidFill>
              </a:rPr>
              <a:t>ф</a:t>
            </a:r>
            <a:r>
              <a:rPr lang="ru-RU" dirty="0" smtClean="0">
                <a:solidFill>
                  <a:srgbClr val="0070C0"/>
                </a:solidFill>
              </a:rPr>
              <a:t>ото пирамиды (читаемый вид)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dirty="0" smtClean="0">
                <a:solidFill>
                  <a:srgbClr val="0070C0"/>
                </a:solidFill>
              </a:rPr>
              <a:t>   или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70C0"/>
                </a:solidFill>
              </a:rPr>
              <a:t>компьютерная графика </a:t>
            </a:r>
          </a:p>
          <a:p>
            <a:pPr>
              <a:spcBef>
                <a:spcPts val="0"/>
              </a:spcBef>
            </a:pPr>
            <a:endParaRPr lang="ru-RU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9013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5FC15E-01F0-4318-84A9-2478A18DC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Дополнительные материалы*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8B6D3F-A482-44C8-961A-A802A4DEF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269" y="4862945"/>
            <a:ext cx="10655531" cy="123859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</a:rPr>
              <a:t>* - графические или иные материалы, </a:t>
            </a:r>
            <a:r>
              <a:rPr lang="ru-RU" sz="2400" dirty="0" smtClean="0">
                <a:solidFill>
                  <a:srgbClr val="0070C0"/>
                </a:solidFill>
              </a:rPr>
              <a:t>раскрывающие особенности использованных решений</a:t>
            </a:r>
            <a:r>
              <a:rPr lang="ru-RU" sz="2400" dirty="0">
                <a:solidFill>
                  <a:srgbClr val="0070C0"/>
                </a:solidFill>
              </a:rPr>
              <a:t>. </a:t>
            </a:r>
            <a:endParaRPr lang="ru-RU" sz="2400" dirty="0" smtClean="0">
              <a:solidFill>
                <a:srgbClr val="0070C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Например</a:t>
            </a:r>
            <a:r>
              <a:rPr lang="ru-RU" sz="2400" dirty="0">
                <a:solidFill>
                  <a:srgbClr val="0070C0"/>
                </a:solidFill>
              </a:rPr>
              <a:t>, интерфейс и особенности программного обеспечения, созданного в рамках проекта. Не более 3-4 слайдов.</a:t>
            </a:r>
          </a:p>
        </p:txBody>
      </p:sp>
    </p:spTree>
    <p:extLst>
      <p:ext uri="{BB962C8B-B14F-4D97-AF65-F5344CB8AC3E}">
        <p14:creationId xmlns:p14="http://schemas.microsoft.com/office/powerpoint/2010/main" val="3248549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389FB1-6550-4BF4-9010-070821258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Карта целевого состояния*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C8F226-1CD6-45DE-A833-D70F0A178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46567"/>
            <a:ext cx="10515600" cy="173736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70C0"/>
                </a:solidFill>
              </a:rPr>
              <a:t>*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rgbClr val="0070C0"/>
                </a:solidFill>
              </a:rPr>
              <a:t>фото карты (читаемый вид)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70C0"/>
                </a:solidFill>
              </a:rPr>
              <a:t>   или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rgbClr val="0070C0"/>
                </a:solidFill>
              </a:rPr>
              <a:t>компьютерная графика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5500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424</Words>
  <Application>Microsoft Office PowerPoint</Application>
  <PresentationFormat>Широкоэкранный</PresentationFormat>
  <Paragraphs>79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Презентация PowerPoint</vt:lpstr>
      <vt:lpstr>Паспорт проекта*</vt:lpstr>
      <vt:lpstr>Критерий(и) Новой модели медицинской организации, оказывающей ПМСМ*</vt:lpstr>
      <vt:lpstr>Карта текущего (исходного) состояния*</vt:lpstr>
      <vt:lpstr>Проблемы и решения</vt:lpstr>
      <vt:lpstr>Используемые инструменты*</vt:lpstr>
      <vt:lpstr>Пирамида проблем*</vt:lpstr>
      <vt:lpstr>Дополнительные материалы*</vt:lpstr>
      <vt:lpstr>Карта целевого состояния*</vt:lpstr>
      <vt:lpstr>Результаты</vt:lpstr>
      <vt:lpstr>  Фотографии*  (было/стало)</vt:lpstr>
      <vt:lpstr>Стандартизированная работа*</vt:lpstr>
      <vt:lpstr>Уровень внедрения решений*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Субъект РФ</dc:title>
  <dc:creator>Дмитрий Крошка</dc:creator>
  <cp:lastModifiedBy>Sovina</cp:lastModifiedBy>
  <cp:revision>38</cp:revision>
  <dcterms:created xsi:type="dcterms:W3CDTF">2019-10-03T19:29:10Z</dcterms:created>
  <dcterms:modified xsi:type="dcterms:W3CDTF">2020-01-16T06:21:53Z</dcterms:modified>
</cp:coreProperties>
</file>