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8" r:id="rId2"/>
    <p:sldId id="329" r:id="rId3"/>
    <p:sldId id="336" r:id="rId4"/>
    <p:sldId id="337" r:id="rId5"/>
    <p:sldId id="341" r:id="rId6"/>
    <p:sldId id="344" r:id="rId7"/>
    <p:sldId id="340" r:id="rId8"/>
    <p:sldId id="343" r:id="rId9"/>
    <p:sldId id="339" r:id="rId10"/>
  </p:sldIdLst>
  <p:sldSz cx="10693400" cy="7564438"/>
  <p:notesSz cx="6858000" cy="9947275"/>
  <p:defaultTextStyle>
    <a:defPPr>
      <a:defRPr lang="ru-RU"/>
    </a:defPPr>
    <a:lvl1pPr marL="0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619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239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858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478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8097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717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1336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956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00FF"/>
    <a:srgbClr val="588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>
      <p:cViewPr>
        <p:scale>
          <a:sx n="79" d="100"/>
          <a:sy n="79" d="100"/>
        </p:scale>
        <p:origin x="-1406" y="-139"/>
      </p:cViewPr>
      <p:guideLst>
        <p:guide orient="horz" pos="238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96CA8B04-D0CC-42F2-82CD-E83CCBD97CF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BF3BC6A-9E86-430C-B726-401929AFF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619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239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858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478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8097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717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1336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956" algn="l" defTabSz="10432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В рамках реализации проекта с  01.02.20016 услуги </a:t>
            </a:r>
          </a:p>
          <a:p>
            <a:r>
              <a:rPr lang="ru-RU" sz="1100" dirty="0"/>
              <a:t>Зачисление детей в общеобразовательные учреждения субъектов РФ или муниципальные общеобразовательные учреждения;</a:t>
            </a:r>
          </a:p>
          <a:p>
            <a:r>
              <a:rPr lang="ru-RU" sz="1100" dirty="0"/>
              <a:t>Предоставление информации о результатах сданных экзаменов, тестирования и других вступительных испытаний, а также о зачислении в образовательное учреждение;</a:t>
            </a:r>
          </a:p>
          <a:p>
            <a:r>
              <a:rPr lang="ru-RU" sz="1100" dirty="0"/>
              <a:t>Предоставление информации о текущей успеваемости учащегося, ведение электронного дневника и электронного журнала успеваемости;</a:t>
            </a:r>
          </a:p>
          <a:p>
            <a:r>
              <a:rPr lang="ru-RU" sz="1100" dirty="0"/>
              <a:t>Предоставление информации об образовательных программах учебных планах, рабочих программах учебных курсов, предметов, дисциплин (модулей), годовых календарных учебных графиках предоставляются в электронном виде с портала ЕПГУ.</a:t>
            </a:r>
          </a:p>
          <a:p>
            <a:pPr defTabSz="841703">
              <a:defRPr/>
            </a:pPr>
            <a:r>
              <a:rPr lang="ru-RU" dirty="0" smtClean="0"/>
              <a:t>Начина с этого времени жители Новгородской области могут подать заявление на зачисление в ОО или в ДОУ в электронном виде через </a:t>
            </a:r>
            <a:r>
              <a:rPr lang="ru-RU" sz="1100" dirty="0"/>
              <a:t>Единый портал государственных и муниципальных услуг России (</a:t>
            </a:r>
            <a:r>
              <a:rPr lang="ru-RU" dirty="0" smtClean="0"/>
              <a:t>ЕПГУ),</a:t>
            </a:r>
            <a:r>
              <a:rPr lang="ru-RU" baseline="0" dirty="0" smtClean="0"/>
              <a:t> МФЦ или непосредственно в ОУ.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2342-DB14-43D2-A996-FF9C6F5F60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В рамках реализации проекта с  01.02.20016 услуги </a:t>
            </a:r>
          </a:p>
          <a:p>
            <a:r>
              <a:rPr lang="ru-RU" sz="1100" dirty="0"/>
              <a:t>Зачисление детей в общеобразовательные учреждения субъектов РФ или муниципальные общеобразовательные учреждения;</a:t>
            </a:r>
          </a:p>
          <a:p>
            <a:r>
              <a:rPr lang="ru-RU" sz="1100" dirty="0"/>
              <a:t>Предоставление информации о результатах сданных экзаменов, тестирования и других вступительных испытаний, а также о зачислении в образовательное учреждение;</a:t>
            </a:r>
          </a:p>
          <a:p>
            <a:r>
              <a:rPr lang="ru-RU" sz="1100" dirty="0"/>
              <a:t>Предоставление информации о текущей успеваемости учащегося, ведение электронного дневника и электронного журнала успеваемости;</a:t>
            </a:r>
          </a:p>
          <a:p>
            <a:r>
              <a:rPr lang="ru-RU" sz="1100" dirty="0"/>
              <a:t>Предоставление информации об образовательных программах учебных планах, рабочих программах учебных курсов, предметов, дисциплин (модулей), годовых календарных учебных графиках предоставляются в электронном виде с портала ЕПГУ.</a:t>
            </a:r>
          </a:p>
          <a:p>
            <a:pPr defTabSz="841703">
              <a:defRPr/>
            </a:pPr>
            <a:r>
              <a:rPr lang="ru-RU" dirty="0" smtClean="0"/>
              <a:t>Начина с этого времени жители Новгородской области могут подать заявление на зачисление в ОО или в ДОУ в электронном виде через </a:t>
            </a:r>
            <a:r>
              <a:rPr lang="ru-RU" sz="1100" dirty="0"/>
              <a:t>Единый портал государственных и муниципальных услуг России (</a:t>
            </a:r>
            <a:r>
              <a:rPr lang="ru-RU" dirty="0" smtClean="0"/>
              <a:t>ЕПГУ),</a:t>
            </a:r>
            <a:r>
              <a:rPr lang="ru-RU" baseline="0" dirty="0" smtClean="0"/>
              <a:t> МФЦ или непосредственно в ОУ.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2342-DB14-43D2-A996-FF9C6F5F60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В рамках реализации проекта с  01.02.20016 услуги </a:t>
            </a:r>
          </a:p>
          <a:p>
            <a:r>
              <a:rPr lang="ru-RU" sz="1100" dirty="0"/>
              <a:t>Зачисление детей в общеобразовательные учреждения субъектов РФ или муниципальные общеобразовательные учреждения;</a:t>
            </a:r>
          </a:p>
          <a:p>
            <a:r>
              <a:rPr lang="ru-RU" sz="1100" dirty="0"/>
              <a:t>Предоставление информации о результатах сданных экзаменов, тестирования и других вступительных испытаний, а также о зачислении в образовательное учреждение;</a:t>
            </a:r>
          </a:p>
          <a:p>
            <a:r>
              <a:rPr lang="ru-RU" sz="1100" dirty="0"/>
              <a:t>Предоставление информации о текущей успеваемости учащегося, ведение электронного дневника и электронного журнала успеваемости;</a:t>
            </a:r>
          </a:p>
          <a:p>
            <a:r>
              <a:rPr lang="ru-RU" sz="1100" dirty="0"/>
              <a:t>Предоставление информации об образовательных программах учебных планах, рабочих программах учебных курсов, предметов, дисциплин (модулей), годовых календарных учебных графиках предоставляются в электронном виде с портала ЕПГУ.</a:t>
            </a:r>
          </a:p>
          <a:p>
            <a:pPr defTabSz="841703">
              <a:defRPr/>
            </a:pPr>
            <a:r>
              <a:rPr lang="ru-RU" dirty="0" smtClean="0"/>
              <a:t>Начина с этого времени жители Новгородской области могут подать заявление на зачисление в ОО или в ДОУ в электронном виде через </a:t>
            </a:r>
            <a:r>
              <a:rPr lang="ru-RU" sz="1100" dirty="0"/>
              <a:t>Единый портал государственных и муниципальных услуг России (</a:t>
            </a:r>
            <a:r>
              <a:rPr lang="ru-RU" dirty="0" smtClean="0"/>
              <a:t>ЕПГУ),</a:t>
            </a:r>
            <a:r>
              <a:rPr lang="ru-RU" baseline="0" dirty="0" smtClean="0"/>
              <a:t> МФЦ или непосредственно в ОУ.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2342-DB14-43D2-A996-FF9C6F5F60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В рамках реализации проекта с  01.02.20016 услуги </a:t>
            </a:r>
          </a:p>
          <a:p>
            <a:r>
              <a:rPr lang="ru-RU" sz="1100" dirty="0"/>
              <a:t>Зачисление детей в общеобразовательные учреждения субъектов РФ или муниципальные общеобразовательные учреждения;</a:t>
            </a:r>
          </a:p>
          <a:p>
            <a:r>
              <a:rPr lang="ru-RU" sz="1100" dirty="0"/>
              <a:t>Предоставление информации о результатах сданных экзаменов, тестирования и других вступительных испытаний, а также о зачислении в образовательное учреждение;</a:t>
            </a:r>
          </a:p>
          <a:p>
            <a:r>
              <a:rPr lang="ru-RU" sz="1100" dirty="0"/>
              <a:t>Предоставление информации о текущей успеваемости учащегося, ведение электронного дневника и электронного журнала успеваемости;</a:t>
            </a:r>
          </a:p>
          <a:p>
            <a:r>
              <a:rPr lang="ru-RU" sz="1100" dirty="0"/>
              <a:t>Предоставление информации об образовательных программах учебных планах, рабочих программах учебных курсов, предметов, дисциплин (модулей), годовых календарных учебных графиках предоставляются в электронном виде с портала ЕПГУ.</a:t>
            </a:r>
          </a:p>
          <a:p>
            <a:pPr defTabSz="841703">
              <a:defRPr/>
            </a:pPr>
            <a:r>
              <a:rPr lang="ru-RU" dirty="0" smtClean="0"/>
              <a:t>Начина с этого времени жители Новгородской области могут подать заявление на зачисление в ОО или в ДОУ в электронном виде через </a:t>
            </a:r>
            <a:r>
              <a:rPr lang="ru-RU" sz="1100" dirty="0"/>
              <a:t>Единый портал государственных и муниципальных услуг России (</a:t>
            </a:r>
            <a:r>
              <a:rPr lang="ru-RU" dirty="0" smtClean="0"/>
              <a:t>ЕПГУ),</a:t>
            </a:r>
            <a:r>
              <a:rPr lang="ru-RU" baseline="0" dirty="0" smtClean="0"/>
              <a:t> МФЦ или непосредственно в ОУ.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2342-DB14-43D2-A996-FF9C6F5F60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В рамках реализации проекта с  01.02.20016 услуги </a:t>
            </a:r>
          </a:p>
          <a:p>
            <a:r>
              <a:rPr lang="ru-RU" sz="1100" dirty="0"/>
              <a:t>Зачисление детей в общеобразовательные учреждения субъектов РФ или муниципальные общеобразовательные учреждения;</a:t>
            </a:r>
          </a:p>
          <a:p>
            <a:r>
              <a:rPr lang="ru-RU" sz="1100" dirty="0"/>
              <a:t>Предоставление информации о результатах сданных экзаменов, тестирования и других вступительных испытаний, а также о зачислении в образовательное учреждение;</a:t>
            </a:r>
          </a:p>
          <a:p>
            <a:r>
              <a:rPr lang="ru-RU" sz="1100" dirty="0"/>
              <a:t>Предоставление информации о текущей успеваемости учащегося, ведение электронного дневника и электронного журнала успеваемости;</a:t>
            </a:r>
          </a:p>
          <a:p>
            <a:r>
              <a:rPr lang="ru-RU" sz="1100" dirty="0"/>
              <a:t>Предоставление информации об образовательных программах учебных планах, рабочих программах учебных курсов, предметов, дисциплин (модулей), годовых календарных учебных графиках предоставляются в электронном виде с портала ЕПГУ.</a:t>
            </a:r>
          </a:p>
          <a:p>
            <a:pPr defTabSz="841703">
              <a:defRPr/>
            </a:pPr>
            <a:r>
              <a:rPr lang="ru-RU" dirty="0" smtClean="0"/>
              <a:t>Начина с этого времени жители Новгородской области могут подать заявление на зачисление в ОО или в ДОУ в электронном виде через </a:t>
            </a:r>
            <a:r>
              <a:rPr lang="ru-RU" sz="1100" dirty="0"/>
              <a:t>Единый портал государственных и муниципальных услуг России (</a:t>
            </a:r>
            <a:r>
              <a:rPr lang="ru-RU" dirty="0" smtClean="0"/>
              <a:t>ЕПГУ),</a:t>
            </a:r>
            <a:r>
              <a:rPr lang="ru-RU" baseline="0" dirty="0" smtClean="0"/>
              <a:t> МФЦ или непосредственно в ОУ.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2342-DB14-43D2-A996-FF9C6F5F60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879"/>
            <a:ext cx="9089390" cy="16214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6515"/>
            <a:ext cx="7485380" cy="19331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002258"/>
            <a:ext cx="799395" cy="6562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-141175" y="6810067"/>
            <a:ext cx="1081750" cy="426993"/>
          </a:xfrm>
        </p:spPr>
        <p:txBody>
          <a:bodyPr/>
          <a:lstStyle>
            <a:lvl1pPr>
              <a:defRPr sz="1700" b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15" descr="Новгород цв_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BF4FB"/>
              </a:clrFrom>
              <a:clrTo>
                <a:srgbClr val="FBF4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52"/>
            <a:ext cx="799395" cy="7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>
            <a:stCxn id="6" idx="1"/>
          </p:cNvCxnSpPr>
          <p:nvPr userDrawn="1"/>
        </p:nvCxnSpPr>
        <p:spPr>
          <a:xfrm flipH="1" flipV="1">
            <a:off x="399698" y="6959239"/>
            <a:ext cx="4" cy="6051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315488" y="6164984"/>
            <a:ext cx="168419" cy="1588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871105" y="4677440"/>
            <a:ext cx="2541616" cy="274620"/>
          </a:xfrm>
          <a:prstGeom prst="rect">
            <a:avLst/>
          </a:prstGeom>
          <a:noFill/>
        </p:spPr>
        <p:txBody>
          <a:bodyPr wrap="square" lIns="104324" tIns="52162" rIns="104324" bIns="52162" rtlCol="0">
            <a:spAutoFit/>
          </a:bodyPr>
          <a:lstStyle/>
          <a:p>
            <a:pPr algn="l"/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НОВГОРОДСКАЯ</a:t>
            </a:r>
            <a:r>
              <a:rPr lang="ru-RU" sz="1100" b="0" baseline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ОБЛАСТЬ</a:t>
            </a:r>
            <a:endParaRPr lang="ru-RU" sz="110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>
                <a:solidFill>
                  <a:srgbClr val="00AEEF"/>
                </a:solidFill>
                <a:latin typeface="PF Din Text Comp Pro"/>
                <a:cs typeface="PF Din Text Comp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35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9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928"/>
            <a:ext cx="9624060" cy="1260740"/>
          </a:xfrm>
          <a:prstGeom prst="rect">
            <a:avLst/>
          </a:prstGeom>
        </p:spPr>
        <p:txBody>
          <a:bodyPr vert="horz" lIns="104324" tIns="52162" rIns="104324" bIns="521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5036"/>
            <a:ext cx="9624060" cy="4992179"/>
          </a:xfrm>
          <a:prstGeom prst="rect">
            <a:avLst/>
          </a:prstGeom>
        </p:spPr>
        <p:txBody>
          <a:bodyPr vert="horz" lIns="104324" tIns="52162" rIns="104324" bIns="521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11114"/>
            <a:ext cx="2495127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11114"/>
            <a:ext cx="3386243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11114"/>
            <a:ext cx="2495127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104323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215" indent="-391215" algn="l" defTabSz="104323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632" indent="-326012" algn="l" defTabSz="104323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049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68" indent="-260810" algn="l" defTabSz="104323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288" indent="-260810" algn="l" defTabSz="104323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907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527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2146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766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619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239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858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478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097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717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336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956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31.gif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" y="-2808"/>
            <a:ext cx="9829800" cy="756443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" y="2160457"/>
            <a:ext cx="864235" cy="323165"/>
          </a:xfrm>
          <a:custGeom>
            <a:avLst/>
            <a:gdLst/>
            <a:ahLst/>
            <a:cxnLst/>
            <a:rect l="l" t="t" r="r" b="b"/>
            <a:pathLst>
              <a:path w="864235" h="5400040">
                <a:moveTo>
                  <a:pt x="0" y="5400001"/>
                </a:moveTo>
                <a:lnTo>
                  <a:pt x="863993" y="5400001"/>
                </a:lnTo>
                <a:lnTo>
                  <a:pt x="863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600" y="3857869"/>
            <a:ext cx="153888" cy="25276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</a:t>
            </a:r>
            <a:r>
              <a:rPr sz="1000" spc="35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Г</a:t>
            </a: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ОРОДСКА</a:t>
            </a:r>
            <a:r>
              <a:rPr sz="100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Я  </a:t>
            </a:r>
            <a:r>
              <a:rPr sz="1000" spc="5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ОБЛАСТЬ</a:t>
            </a:r>
            <a:endParaRPr sz="10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005" y="6700760"/>
            <a:ext cx="3600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>
              <a:lnSpc>
                <a:spcPct val="100000"/>
              </a:lnSpc>
            </a:pPr>
            <a:r>
              <a:rPr sz="1500" dirty="0">
                <a:solidFill>
                  <a:srgbClr val="939598"/>
                </a:solidFill>
                <a:latin typeface="PF Din Text Comp Pro"/>
                <a:cs typeface="PF Din Text Comp Pro"/>
              </a:rPr>
              <a:t>1</a:t>
            </a:r>
            <a:endParaRPr sz="1500">
              <a:latin typeface="PF Din Text Comp Pro"/>
              <a:cs typeface="PF Din Text Comp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600" y="6481371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516" y="198048"/>
            <a:ext cx="1024720" cy="106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005" y="6751430"/>
            <a:ext cx="360045" cy="323165"/>
          </a:xfrm>
          <a:custGeom>
            <a:avLst/>
            <a:gdLst/>
            <a:ahLst/>
            <a:cxnLst/>
            <a:rect l="l" t="t" r="r" b="b"/>
            <a:pathLst>
              <a:path w="360045" h="810259">
                <a:moveTo>
                  <a:pt x="0" y="809993"/>
                </a:moveTo>
                <a:lnTo>
                  <a:pt x="359994" y="809993"/>
                </a:lnTo>
                <a:lnTo>
                  <a:pt x="359994" y="0"/>
                </a:lnTo>
                <a:lnTo>
                  <a:pt x="0" y="0"/>
                </a:lnTo>
                <a:lnTo>
                  <a:pt x="0" y="809993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" y="1"/>
            <a:ext cx="864235" cy="323165"/>
          </a:xfrm>
          <a:custGeom>
            <a:avLst/>
            <a:gdLst/>
            <a:ahLst/>
            <a:cxnLst/>
            <a:rect l="l" t="t" r="r" b="b"/>
            <a:pathLst>
              <a:path w="864235" h="846455">
                <a:moveTo>
                  <a:pt x="0" y="845997"/>
                </a:moveTo>
                <a:lnTo>
                  <a:pt x="864006" y="845997"/>
                </a:lnTo>
                <a:lnTo>
                  <a:pt x="864006" y="0"/>
                </a:lnTo>
                <a:lnTo>
                  <a:pt x="0" y="0"/>
                </a:lnTo>
                <a:lnTo>
                  <a:pt x="0" y="845997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0227" y="276284"/>
            <a:ext cx="4338561" cy="5162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1800228" y="276284"/>
            <a:ext cx="4689475" cy="5284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4250" dirty="0" smtClean="0">
                <a:solidFill>
                  <a:srgbClr val="FFFFFF"/>
                </a:solidFill>
                <a:latin typeface="Arial Narrow" panose="020B0606020202030204" pitchFamily="34" charset="0"/>
                <a:cs typeface="PF Din Text Cond Pro"/>
              </a:rPr>
              <a:t>РЕАЛИЗАЦИЯ </a:t>
            </a:r>
            <a:r>
              <a:rPr lang="ru-RU" sz="4250" dirty="0" smtClean="0">
                <a:solidFill>
                  <a:srgbClr val="FFFFFF"/>
                </a:solidFill>
                <a:latin typeface="Arial Narrow" panose="020B0606020202030204" pitchFamily="34" charset="0"/>
                <a:cs typeface="PF Din Text Cond Pro"/>
              </a:rPr>
              <a:t>ФЕДЕРАЛЬНОГО ПРОЕКТА </a:t>
            </a:r>
            <a:r>
              <a:rPr lang="ru-RU" sz="4250" dirty="0" smtClean="0">
                <a:solidFill>
                  <a:srgbClr val="FFFFFF"/>
                </a:solidFill>
                <a:latin typeface="Arial Narrow" panose="020B0606020202030204" pitchFamily="34" charset="0"/>
                <a:cs typeface="PF Din Text Cond Pro"/>
              </a:rPr>
              <a:t>«БЕРЕЖЛИВАЯ </a:t>
            </a:r>
            <a:r>
              <a:rPr lang="ru-RU" sz="4250" dirty="0" smtClean="0">
                <a:solidFill>
                  <a:srgbClr val="FFFFFF"/>
                </a:solidFill>
                <a:latin typeface="Arial Narrow" panose="020B0606020202030204" pitchFamily="34" charset="0"/>
                <a:cs typeface="PF Din Text Cond Pro"/>
              </a:rPr>
              <a:t>ПОЛИКЛИНИКА» </a:t>
            </a:r>
            <a:r>
              <a:rPr lang="ru-RU" sz="4250" dirty="0" smtClean="0">
                <a:solidFill>
                  <a:srgbClr val="FFFFFF"/>
                </a:solidFill>
                <a:latin typeface="Arial Narrow" panose="020B0606020202030204" pitchFamily="34" charset="0"/>
                <a:cs typeface="PF Din Text Cond Pro"/>
              </a:rPr>
              <a:t>НА ТЕРРИТОРИИ НОВГОРОДСКОЙ ОБЛАСТИ</a:t>
            </a:r>
            <a:endParaRPr sz="4250" dirty="0">
              <a:latin typeface="Arial Narrow" panose="020B0606020202030204" pitchFamily="34" charset="0"/>
              <a:cs typeface="PF Din Text Cond Pro"/>
            </a:endParaRPr>
          </a:p>
        </p:txBody>
      </p:sp>
    </p:spTree>
    <p:extLst>
      <p:ext uri="{BB962C8B-B14F-4D97-AF65-F5344CB8AC3E}">
        <p14:creationId xmlns:p14="http://schemas.microsoft.com/office/powerpoint/2010/main" val="10947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4"/>
            <a:ext cx="230832" cy="2372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04F44B4F-010E-460F-92FA-FC2BF928EA34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2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7100" y="113024"/>
            <a:ext cx="8915400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r>
              <a:rPr lang="ru-RU" sz="40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Цель и срок реализации приоритетного </a:t>
            </a:r>
          </a:p>
          <a:p>
            <a:pPr marL="12700" marR="6350">
              <a:lnSpc>
                <a:spcPts val="2800"/>
              </a:lnSpc>
            </a:pPr>
            <a:r>
              <a:rPr lang="ru-RU" sz="40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проекта</a:t>
            </a:r>
          </a:p>
          <a:p>
            <a:pPr marL="12700" marR="6350">
              <a:lnSpc>
                <a:spcPts val="2800"/>
              </a:lnSpc>
            </a:pPr>
            <a:endParaRPr lang="ru-RU" sz="2800" dirty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226" y="1333947"/>
            <a:ext cx="9786371" cy="57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endParaRPr lang="ru-RU" sz="1600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ЦЕЛЬ </a:t>
            </a:r>
            <a:r>
              <a:rPr lang="ru-RU" sz="2000" dirty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– </a:t>
            </a:r>
            <a:endParaRPr lang="ru-RU" sz="2000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эффективности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работы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регистратуры («вежливая регистратура»)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 улучшение доступности услуг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регистратуры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для населения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сокращение времени ожидания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медицинской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помощи от момента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обращения 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в регистратуру до врачебного приема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электронный документооборот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создание комфортной среды для пациентов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ожидающих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получения медицинских услуг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оптимизация  рабочих мест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медицинского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персонала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формирование корпоративной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культуры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в медицинской организации</a:t>
            </a:r>
          </a:p>
          <a:p>
            <a:pPr marL="298450" marR="6350" indent="-285750">
              <a:lnSpc>
                <a:spcPct val="100000"/>
              </a:lnSpc>
              <a:buFont typeface="Arial" pitchFamily="34" charset="0"/>
              <a:buChar char="•"/>
            </a:pPr>
            <a:endParaRPr lang="ru-RU" sz="2000" dirty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298450" marR="63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СРОК реализации: 1 сентября 2017 года</a:t>
            </a:r>
          </a:p>
          <a:p>
            <a:pPr marL="298450" marR="6350" indent="-285750">
              <a:lnSpc>
                <a:spcPct val="100000"/>
              </a:lnSpc>
              <a:buFont typeface="Arial" pitchFamily="34" charset="0"/>
              <a:buChar char="•"/>
            </a:pPr>
            <a:endParaRPr lang="ru-RU" sz="2000" dirty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267639" y="1648171"/>
            <a:ext cx="246221" cy="4737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10" dirty="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Новгородская область</a:t>
            </a:r>
            <a:endParaRPr sz="16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5588412" y="2105467"/>
            <a:ext cx="3434818" cy="554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endParaRPr lang="ru-RU" sz="1600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ct val="100000"/>
              </a:lnSpc>
            </a:pPr>
            <a:endParaRPr lang="ru-RU" sz="2000" dirty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145516" y="198047"/>
            <a:ext cx="736688" cy="8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930876" y="830926"/>
            <a:ext cx="3312368" cy="817245"/>
          </a:xfrm>
          <a:prstGeom prst="round2Diag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Поликлиника № 4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прикрепленное население –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112 165 человек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3" descr="C:\Users\11\Desktop\регистратура\IMG_6001.JPG"/>
          <p:cNvPicPr>
            <a:picLocks noChangeAspect="1" noChangeArrowheads="1"/>
          </p:cNvPicPr>
          <p:nvPr/>
        </p:nvPicPr>
        <p:blipFill>
          <a:blip r:embed="rId4" cstate="print"/>
          <a:srcRect b="16193"/>
          <a:stretch>
            <a:fillRect/>
          </a:stretch>
        </p:blipFill>
        <p:spPr bwMode="auto">
          <a:xfrm>
            <a:off x="6777120" y="1637884"/>
            <a:ext cx="3735156" cy="234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96564" y="4044403"/>
            <a:ext cx="3581400" cy="817245"/>
          </a:xfrm>
          <a:prstGeom prst="round2Diag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Детская поликлиника № 2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прикрепленное население –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21 018 человек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Содержимое 10" descr="ДП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9290" y="4861648"/>
            <a:ext cx="3845739" cy="233491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28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5"/>
            <a:ext cx="230832" cy="2476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04F44B4F-010E-460F-92FA-FC2BF928EA34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pPr marL="12700">
                <a:lnSpc>
                  <a:spcPct val="100000"/>
                </a:lnSpc>
              </a:pPr>
              <a:t>3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7100" y="113024"/>
            <a:ext cx="8915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r>
              <a:rPr lang="ru-RU" sz="28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Показатели эффективности и результативности приоритетного проекта</a:t>
            </a:r>
            <a:endParaRPr lang="ru-RU" sz="2800" dirty="0" smtClean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319864" y="1648171"/>
            <a:ext cx="246221" cy="4737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10" dirty="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Новгородская область</a:t>
            </a:r>
            <a:endParaRPr sz="16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969" y="1159520"/>
            <a:ext cx="357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ru-RU" sz="20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2046"/>
              </p:ext>
            </p:extLst>
          </p:nvPr>
        </p:nvGraphicFramePr>
        <p:xfrm>
          <a:off x="1386260" y="3920992"/>
          <a:ext cx="4574604" cy="33799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04882"/>
                <a:gridCol w="898953"/>
                <a:gridCol w="1011091"/>
                <a:gridCol w="1059678"/>
              </a:tblGrid>
              <a:tr h="41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Первоначальное значение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Плановое значение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Текущее значение показателя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12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пациентов записывающихся через Единый государственный портал государственных услуг и </a:t>
                      </a:r>
                      <a:r>
                        <a:rPr lang="ru-RU" sz="10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</a:t>
                      </a: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-центр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ожидания в очереди в регистратуру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0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ожидания в очереди в медицинский кабинет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мин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6932">
                <a:tc>
                  <a:txBody>
                    <a:bodyPr/>
                    <a:lstStyle/>
                    <a:p>
                      <a:pPr marL="0" algn="just" defTabSz="104323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удовлетворенности пациентов оказание медицинской помощи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пропускной способности кабинета забора крови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чел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чел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 чел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object 6"/>
          <p:cNvSpPr/>
          <p:nvPr/>
        </p:nvSpPr>
        <p:spPr>
          <a:xfrm>
            <a:off x="145516" y="198047"/>
            <a:ext cx="736688" cy="8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1026220" y="1269405"/>
            <a:ext cx="489584" cy="90170"/>
          </a:xfrm>
          <a:custGeom>
            <a:avLst/>
            <a:gdLst/>
            <a:ahLst/>
            <a:cxnLst/>
            <a:rect l="l" t="t" r="r" b="b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 rot="10800000">
            <a:off x="7178191" y="6013085"/>
            <a:ext cx="1429941" cy="916531"/>
          </a:xfrm>
          <a:prstGeom prst="round1Rect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8778190" y="4908441"/>
            <a:ext cx="1263650" cy="846162"/>
          </a:xfrm>
          <a:prstGeom prst="round1Rect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 b="14037"/>
          <a:stretch>
            <a:fillRect/>
          </a:stretch>
        </p:blipFill>
        <p:spPr bwMode="auto">
          <a:xfrm>
            <a:off x="7178190" y="2853581"/>
            <a:ext cx="1440000" cy="103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AMjzu4ONeyc.jpg"/>
          <p:cNvPicPr>
            <a:picLocks noChangeAspect="1"/>
          </p:cNvPicPr>
          <p:nvPr/>
        </p:nvPicPr>
        <p:blipFill>
          <a:blip r:embed="rId7" cstate="print"/>
          <a:srcRect l="16667" t="5556"/>
          <a:stretch>
            <a:fillRect/>
          </a:stretch>
        </p:blipFill>
        <p:spPr>
          <a:xfrm>
            <a:off x="7250212" y="1701453"/>
            <a:ext cx="1440000" cy="10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66.jpg"/>
          <p:cNvPicPr>
            <a:picLocks noChangeAspect="1"/>
          </p:cNvPicPr>
          <p:nvPr/>
        </p:nvPicPr>
        <p:blipFill>
          <a:blip r:embed="rId8" cstate="print"/>
          <a:srcRect b="13636"/>
          <a:stretch>
            <a:fillRect/>
          </a:stretch>
        </p:blipFill>
        <p:spPr>
          <a:xfrm>
            <a:off x="8690372" y="2781573"/>
            <a:ext cx="1440000" cy="109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_6032.JPG"/>
          <p:cNvPicPr>
            <a:picLocks noChangeAspect="1"/>
          </p:cNvPicPr>
          <p:nvPr/>
        </p:nvPicPr>
        <p:blipFill>
          <a:blip r:embed="rId9" cstate="print"/>
          <a:srcRect l="43244" t="32259" r="12816" b="18308"/>
          <a:stretch>
            <a:fillRect/>
          </a:stretch>
        </p:blipFill>
        <p:spPr>
          <a:xfrm>
            <a:off x="8690372" y="1701453"/>
            <a:ext cx="1440000" cy="10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Users\11\AppData\Local\Microsoft\Windows\Temporary Internet Files\Content.IE5\S5KWZX0T\p4iPoKOON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76" y="4908440"/>
            <a:ext cx="1376112" cy="8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0" descr="i5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84475" y="6002312"/>
            <a:ext cx="1257366" cy="92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998159" y="1269405"/>
            <a:ext cx="3456329" cy="2605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754268" y="1053381"/>
            <a:ext cx="2088232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rgbClr val="0070C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сходное состояние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98159" y="4309060"/>
            <a:ext cx="3456329" cy="2792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790273" y="4107324"/>
            <a:ext cx="2088232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rgbClr val="0070C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елевое состояние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3528169" y="3086597"/>
            <a:ext cx="2745461" cy="57381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ГОБУЗ «ЦГКБ» от 12.04.2017 г. № 158  «О реализации приоритетного проекта «Бережливая поликлиника»</a:t>
            </a: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775222" y="2121426"/>
            <a:ext cx="2545889" cy="868705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департамента здравоохранения Новгородской области от 10.03.2017 г. № 153-Д  «Об утверждении Плана по реализации проекта «Бережливая поликлиника»</a:t>
            </a:r>
          </a:p>
        </p:txBody>
      </p:sp>
      <p:sp>
        <p:nvSpPr>
          <p:cNvPr id="36" name="Блок-схема: документ 35"/>
          <p:cNvSpPr/>
          <p:nvPr/>
        </p:nvSpPr>
        <p:spPr>
          <a:xfrm>
            <a:off x="3528169" y="2107111"/>
            <a:ext cx="2898652" cy="883020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департамента здравоохранения Новгородской области от 28.04.2017 г. № 370-Д  «О реализации приоритетного проекта «Бережливая поликлиника»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5223" y="1546483"/>
            <a:ext cx="565159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УКАЗ Губернатора Новгородской области от 27 апреля 2017 года № 163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«О создании рабочей группы («проектного офиса»)»</a:t>
            </a:r>
          </a:p>
        </p:txBody>
      </p:sp>
      <p:sp>
        <p:nvSpPr>
          <p:cNvPr id="38" name="Блок-схема: документ 37"/>
          <p:cNvSpPr/>
          <p:nvPr/>
        </p:nvSpPr>
        <p:spPr>
          <a:xfrm>
            <a:off x="775223" y="3090800"/>
            <a:ext cx="2545888" cy="569610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ГОБУЗ «ЦГКБ» от 16.03.2017 г. № 101  «О реализации проекта «Бережливая поликлиника»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6300" y="1159520"/>
            <a:ext cx="4320480" cy="3077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719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5"/>
            <a:ext cx="230832" cy="2476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04F44B4F-010E-460F-92FA-FC2BF928EA34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4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1500" y="21312"/>
            <a:ext cx="8915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r>
              <a:rPr lang="ru-RU" sz="28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«Дорожная карта» и тактический </a:t>
            </a:r>
            <a:r>
              <a:rPr lang="ru-RU" sz="2800" dirty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план реализации приоритетного </a:t>
            </a:r>
            <a:r>
              <a:rPr lang="ru-RU" sz="28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проекта</a:t>
            </a:r>
            <a:endParaRPr lang="ru-RU" sz="2800" dirty="0" smtClean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319864" y="1648171"/>
            <a:ext cx="246221" cy="4737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10" dirty="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Новгородская область</a:t>
            </a:r>
            <a:endParaRPr sz="16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969" y="1159520"/>
            <a:ext cx="357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ru-RU" sz="2000" dirty="0"/>
          </a:p>
        </p:txBody>
      </p:sp>
      <p:sp>
        <p:nvSpPr>
          <p:cNvPr id="15" name="object 6"/>
          <p:cNvSpPr/>
          <p:nvPr/>
        </p:nvSpPr>
        <p:spPr>
          <a:xfrm>
            <a:off x="145516" y="198047"/>
            <a:ext cx="736688" cy="8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767757" y="1269405"/>
            <a:ext cx="489584" cy="90170"/>
          </a:xfrm>
          <a:custGeom>
            <a:avLst/>
            <a:gdLst/>
            <a:ahLst/>
            <a:cxnLst/>
            <a:rect l="l" t="t" r="r" b="b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34155"/>
              </p:ext>
            </p:extLst>
          </p:nvPr>
        </p:nvGraphicFramePr>
        <p:xfrm>
          <a:off x="882204" y="1388789"/>
          <a:ext cx="6336698" cy="375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85"/>
                <a:gridCol w="1722457"/>
                <a:gridCol w="431972"/>
                <a:gridCol w="432389"/>
                <a:gridCol w="432389"/>
                <a:gridCol w="432389"/>
                <a:gridCol w="432389"/>
                <a:gridCol w="431972"/>
                <a:gridCol w="432389"/>
                <a:gridCol w="432389"/>
                <a:gridCol w="432389"/>
                <a:gridCol w="432389"/>
              </a:tblGrid>
              <a:tr h="307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Мероприятия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10.04.-23.04.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24.04 - 07.05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08.05.-21.05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22.05-04.06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05.06.-18.06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19.06.-02.07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03.07.-16.07.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17.07.-06.08.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07.08.-20.08.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21.08.-01.09.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 anchor="ctr"/>
                </a:tc>
              </a:tr>
              <a:tr h="2854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к внедрению проекта (создание проектного офиса)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2681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Обучение персонала (группы проектного офиса)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46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Обеспечение достоверности сбора информации текущего состояния в поликлиниках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43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Согласование перечня проблем, требующих решения в рамках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406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Составление Тактического плана реализации проектного офиса Департамента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682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Мониторинг выполнения Тактического плана реализации поликлиник с целью оказания своевременной помощи при отклонениях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534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Итоговый отчет, согласование с Проектным офисом Министерства здравоохранения Российской Федерации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</a:tr>
              <a:tr h="30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Представление результатов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1" marR="63021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svkole_466\Desktop\2017 год\бережливая поликлиника\Новгородская область Т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1477963"/>
            <a:ext cx="2818022" cy="37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8948" y="5366395"/>
            <a:ext cx="281802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Запланировано </a:t>
            </a:r>
            <a:r>
              <a:rPr lang="ru-RU" sz="1400" b="1" dirty="0" smtClean="0"/>
              <a:t>43</a:t>
            </a:r>
            <a:r>
              <a:rPr lang="ru-RU" sz="1400" dirty="0" smtClean="0"/>
              <a:t> пункта, </a:t>
            </a:r>
          </a:p>
          <a:p>
            <a:pPr algn="ctr"/>
            <a:r>
              <a:rPr lang="ru-RU" sz="1400" dirty="0" smtClean="0"/>
              <a:t>Выполнено - </a:t>
            </a:r>
            <a:r>
              <a:rPr lang="ru-RU" sz="1400" b="1" dirty="0" smtClean="0"/>
              <a:t>19</a:t>
            </a:r>
            <a:r>
              <a:rPr lang="ru-RU" sz="1400" dirty="0" smtClean="0"/>
              <a:t>, невыполненных </a:t>
            </a:r>
          </a:p>
          <a:p>
            <a:pPr algn="ctr"/>
            <a:r>
              <a:rPr lang="ru-RU" sz="1400" dirty="0" smtClean="0"/>
              <a:t>в срок нет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78445"/>
              </p:ext>
            </p:extLst>
          </p:nvPr>
        </p:nvGraphicFramePr>
        <p:xfrm>
          <a:off x="882204" y="5590559"/>
          <a:ext cx="5107138" cy="196240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39476"/>
                <a:gridCol w="897200"/>
                <a:gridCol w="966215"/>
                <a:gridCol w="1104247"/>
              </a:tblGrid>
              <a:tr h="367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финансируемого мероприятия приоритетного проекта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Средства </a:t>
                      </a: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Средства </a:t>
                      </a: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ОМС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Средства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ru-RU" sz="1100" b="0" i="0" u="none" strike="noStrike" spc="-5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предпринимательской деятельности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209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Укрепление материально-технической базы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14,3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749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Информатизация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2,6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="1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0,1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4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Обучение персонала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spc="-5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0,4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="1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0,1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749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16,9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ru-RU" sz="1100" b="1" baseline="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0,2 млн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object 10"/>
          <p:cNvSpPr txBox="1"/>
          <p:nvPr/>
        </p:nvSpPr>
        <p:spPr>
          <a:xfrm>
            <a:off x="878884" y="5251544"/>
            <a:ext cx="419681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Бюджет приоритетного проекта</a:t>
            </a:r>
          </a:p>
        </p:txBody>
      </p:sp>
      <p:sp>
        <p:nvSpPr>
          <p:cNvPr id="17" name="object 10"/>
          <p:cNvSpPr txBox="1"/>
          <p:nvPr/>
        </p:nvSpPr>
        <p:spPr>
          <a:xfrm>
            <a:off x="6210796" y="5836363"/>
            <a:ext cx="427959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endParaRPr lang="ru-RU" sz="2000" b="1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ct val="10000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Риски </a:t>
            </a:r>
            <a:r>
              <a:rPr lang="ru-RU" sz="1200" b="1" dirty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реализации </a:t>
            </a:r>
            <a:r>
              <a:rPr lang="ru-RU" sz="12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PF Din Text Comp Pro"/>
              </a:rPr>
              <a:t>приоритетного проекта </a:t>
            </a:r>
            <a:endParaRPr sz="12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0796" y="6436463"/>
            <a:ext cx="4439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Невыполнение подрядчиками ремонтных работ в срок, установленный контрактом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0225" y="-106213"/>
            <a:ext cx="3995004" cy="602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6350" algn="ctr">
              <a:lnSpc>
                <a:spcPts val="4620"/>
              </a:lnSpc>
            </a:pPr>
            <a:r>
              <a:rPr lang="ru-RU" sz="2400" b="1" dirty="0">
                <a:latin typeface="Arial Narrow" panose="020B0606020202030204" pitchFamily="34" charset="0"/>
                <a:cs typeface="PF Din Text Comp Pro"/>
              </a:rPr>
              <a:t>ДЕТСКАЯ ПОЛИКЛИНИКА №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97739"/>
            <a:ext cx="5040560" cy="259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 проекта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0266" y="888219"/>
            <a:ext cx="487300" cy="2955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6440" y="888220"/>
            <a:ext cx="8924210" cy="295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Стандартизация распределения входящих потоков в поликлинику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G:\Бережливая поликлиника\подготовка к докладу\входная группа исход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6" y="1476536"/>
            <a:ext cx="2123640" cy="10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ережливая поликлиника\подготовка к докладу\входная группа целев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75" y="1470031"/>
            <a:ext cx="2140225" cy="10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44893"/>
              </p:ext>
            </p:extLst>
          </p:nvPr>
        </p:nvGraphicFramePr>
        <p:xfrm>
          <a:off x="938877" y="1491579"/>
          <a:ext cx="4857650" cy="111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876"/>
                <a:gridCol w="925810"/>
                <a:gridCol w="1171482"/>
                <a:gridCol w="1171482"/>
              </a:tblGrid>
              <a:tr h="325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Обслуживание в регистратуре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26,2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55,7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Прием врача  педиатра участкового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29,4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47,2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0266" y="1183802"/>
            <a:ext cx="505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эффективности реализации проекта,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3961" y="1183802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88610" y="1183801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59806" y="2676015"/>
            <a:ext cx="487300" cy="228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583770" y="2676015"/>
            <a:ext cx="8924210" cy="228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Оптимизация работы отделения неотложной помощи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69437"/>
              </p:ext>
            </p:extLst>
          </p:nvPr>
        </p:nvGraphicFramePr>
        <p:xfrm>
          <a:off x="1006319" y="3226364"/>
          <a:ext cx="4775075" cy="98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15"/>
                <a:gridCol w="937224"/>
                <a:gridCol w="1151568"/>
                <a:gridCol w="1151568"/>
              </a:tblGrid>
              <a:tr h="479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7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Прием врача педиатра  отделения  неотложной помощи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003673" y="2936887"/>
            <a:ext cx="505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эффективности реализации проекта,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806" y="4292521"/>
            <a:ext cx="487300" cy="2880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82265" y="4286273"/>
            <a:ext cx="8924210" cy="300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Формирование потоков здоровых пациентов «ЗДОРОВАЯ РЕГИСТРАТУРА»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266" y="5945768"/>
            <a:ext cx="476665" cy="2880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83770" y="5951690"/>
            <a:ext cx="8924210" cy="276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Оптимизация заборов анализов крови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92543"/>
              </p:ext>
            </p:extLst>
          </p:nvPr>
        </p:nvGraphicFramePr>
        <p:xfrm>
          <a:off x="1045996" y="4886170"/>
          <a:ext cx="4775075" cy="98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15"/>
                <a:gridCol w="937224"/>
                <a:gridCol w="1151568"/>
                <a:gridCol w="1151568"/>
              </a:tblGrid>
              <a:tr h="479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7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Прием врача педиатра с профилактической целью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45,5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83916" y="4586800"/>
            <a:ext cx="505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эффективности реализации проекта,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58159"/>
              </p:ext>
            </p:extLst>
          </p:nvPr>
        </p:nvGraphicFramePr>
        <p:xfrm>
          <a:off x="1024234" y="6535652"/>
          <a:ext cx="4775075" cy="94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15"/>
                <a:gridCol w="937224"/>
                <a:gridCol w="1151568"/>
                <a:gridCol w="1151568"/>
              </a:tblGrid>
              <a:tr h="479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7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Забор анализов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46,8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03673" y="6227875"/>
            <a:ext cx="505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эффективности реализации проекта,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svkole_466\Downloads\целевое НП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16" y="3137404"/>
            <a:ext cx="2103340" cy="10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03961" y="2859352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svkole_466\Downloads\текущее Н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60" y="3167129"/>
            <a:ext cx="2076405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53579" y="2859351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svkole_466\Downloads\фотка профосмотр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38" y="4646315"/>
            <a:ext cx="44006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Содержимое 4" descr="IMG_359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748" y="6446515"/>
            <a:ext cx="2042818" cy="1074663"/>
          </a:xfrm>
          <a:prstGeom prst="rect">
            <a:avLst/>
          </a:prstGeom>
        </p:spPr>
      </p:pic>
      <p:pic>
        <p:nvPicPr>
          <p:cNvPr id="32" name="Содержимое 4" descr="IMG_359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9004" y="6446516"/>
            <a:ext cx="2096795" cy="10746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37748" y="6168565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293" y="6175779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-141287" y="6810375"/>
            <a:ext cx="1081088" cy="427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0ECC49-F8FA-46B2-88E2-B85D4903F50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197350" y="-106363"/>
            <a:ext cx="2720975" cy="6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2700" algn="ctr">
              <a:lnSpc>
                <a:spcPts val="4625"/>
              </a:lnSpc>
            </a:pPr>
            <a:r>
              <a:rPr lang="ru-RU" sz="2400" b="1">
                <a:latin typeface="Arial Narrow" pitchFamily="34" charset="0"/>
                <a:ea typeface="PF Din Text Comp Pro"/>
                <a:cs typeface="PF Din Text Comp Pro"/>
              </a:rPr>
              <a:t>ПОЛИКЛИНИКА № 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113" y="498475"/>
            <a:ext cx="5040312" cy="258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788" y="889000"/>
            <a:ext cx="487362" cy="2952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7025" y="889000"/>
            <a:ext cx="8923338" cy="295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Оптимизация работы кабинета заборов анализов крови «ВАЖНЫЙ КАБИНЕТ»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938213" y="1492250"/>
          <a:ext cx="4857750" cy="106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909"/>
                <a:gridCol w="925829"/>
                <a:gridCol w="1171506"/>
                <a:gridCol w="1171506"/>
              </a:tblGrid>
              <a:tr h="535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Забор анализов крови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10264" name="TextBox 50"/>
          <p:cNvSpPr txBox="1">
            <a:spLocks noChangeArrowheads="1"/>
          </p:cNvSpPr>
          <p:nvPr/>
        </p:nvSpPr>
        <p:spPr bwMode="auto">
          <a:xfrm>
            <a:off x="839788" y="11842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Коэффициент эффективности реализации проекта, %</a:t>
            </a:r>
          </a:p>
        </p:txBody>
      </p:sp>
      <p:sp>
        <p:nvSpPr>
          <p:cNvPr id="10265" name="TextBox 52"/>
          <p:cNvSpPr txBox="1">
            <a:spLocks noChangeArrowheads="1"/>
          </p:cNvSpPr>
          <p:nvPr/>
        </p:nvSpPr>
        <p:spPr bwMode="auto">
          <a:xfrm>
            <a:off x="5903913" y="1184275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Исходное состояние</a:t>
            </a:r>
          </a:p>
        </p:txBody>
      </p:sp>
      <p:sp>
        <p:nvSpPr>
          <p:cNvPr id="10266" name="TextBox 56"/>
          <p:cNvSpPr txBox="1">
            <a:spLocks noChangeArrowheads="1"/>
          </p:cNvSpPr>
          <p:nvPr/>
        </p:nvSpPr>
        <p:spPr bwMode="auto">
          <a:xfrm>
            <a:off x="8188325" y="1184275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Целевое состояние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60425" y="2676525"/>
            <a:ext cx="487363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584325" y="2676525"/>
            <a:ext cx="8923338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Оптимизация работы отделения профилактики</a:t>
            </a: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1006475" y="3225800"/>
          <a:ext cx="4775200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55"/>
                <a:gridCol w="937249"/>
                <a:gridCol w="1151598"/>
                <a:gridCol w="1151598"/>
              </a:tblGrid>
              <a:tr h="47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Диспансеризация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1-ый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этап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10286" name="TextBox 60"/>
          <p:cNvSpPr txBox="1">
            <a:spLocks noChangeArrowheads="1"/>
          </p:cNvSpPr>
          <p:nvPr/>
        </p:nvSpPr>
        <p:spPr bwMode="auto">
          <a:xfrm>
            <a:off x="1003300" y="29368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Коэффициент эффективности реализации проекта, 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0425" y="4292600"/>
            <a:ext cx="487363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82738" y="4286250"/>
            <a:ext cx="8923337" cy="300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Оптимизация работы участкового терапевта и медицинской сестры «РУКА ОБ РУКУ»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9788" y="5945188"/>
            <a:ext cx="477837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84325" y="5951538"/>
            <a:ext cx="8923338" cy="350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Стандартизация распределения входящих потоков в поликлинику «ОТ ПЕРВОГО ПОСЕЩЕНИЯ ДО ВЫЗДОРОВЛЕНИЯ»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46163" y="4886325"/>
          <a:ext cx="4775200" cy="95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55"/>
                <a:gridCol w="937249"/>
                <a:gridCol w="1151598"/>
                <a:gridCol w="1151598"/>
              </a:tblGrid>
              <a:tr h="408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Прием врача терапевта участкового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10308" name="TextBox 21"/>
          <p:cNvSpPr txBox="1">
            <a:spLocks noChangeArrowheads="1"/>
          </p:cNvSpPr>
          <p:nvPr/>
        </p:nvSpPr>
        <p:spPr bwMode="auto">
          <a:xfrm>
            <a:off x="1084263" y="4586288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Коэффициент эффективности реализации проекта, %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023938" y="6535738"/>
          <a:ext cx="4775200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55"/>
                <a:gridCol w="937249"/>
                <a:gridCol w="1151598"/>
                <a:gridCol w="1151598"/>
              </a:tblGrid>
              <a:tr h="47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исходное состояние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текущее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целевое состояние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Обслуживание в регистратуре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10326" name="TextBox 23"/>
          <p:cNvSpPr txBox="1">
            <a:spLocks noChangeArrowheads="1"/>
          </p:cNvSpPr>
          <p:nvPr/>
        </p:nvSpPr>
        <p:spPr bwMode="auto">
          <a:xfrm>
            <a:off x="1003300" y="6227763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Коэффициент эффективности реализации проекта, %</a:t>
            </a:r>
          </a:p>
        </p:txBody>
      </p:sp>
      <p:sp>
        <p:nvSpPr>
          <p:cNvPr id="10327" name="TextBox 26"/>
          <p:cNvSpPr txBox="1">
            <a:spLocks noChangeArrowheads="1"/>
          </p:cNvSpPr>
          <p:nvPr/>
        </p:nvSpPr>
        <p:spPr bwMode="auto">
          <a:xfrm>
            <a:off x="5903913" y="285908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Исходное состояние</a:t>
            </a:r>
          </a:p>
        </p:txBody>
      </p:sp>
      <p:sp>
        <p:nvSpPr>
          <p:cNvPr id="10328" name="TextBox 28"/>
          <p:cNvSpPr txBox="1">
            <a:spLocks noChangeArrowheads="1"/>
          </p:cNvSpPr>
          <p:nvPr/>
        </p:nvSpPr>
        <p:spPr bwMode="auto">
          <a:xfrm>
            <a:off x="8253413" y="285908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Целевое состояние</a:t>
            </a:r>
          </a:p>
        </p:txBody>
      </p:sp>
      <p:sp>
        <p:nvSpPr>
          <p:cNvPr id="10329" name="TextBox 29"/>
          <p:cNvSpPr txBox="1">
            <a:spLocks noChangeArrowheads="1"/>
          </p:cNvSpPr>
          <p:nvPr/>
        </p:nvSpPr>
        <p:spPr bwMode="auto">
          <a:xfrm>
            <a:off x="6029325" y="6256338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Исходное состояние</a:t>
            </a:r>
          </a:p>
        </p:txBody>
      </p:sp>
      <p:sp>
        <p:nvSpPr>
          <p:cNvPr id="10330" name="TextBox 30"/>
          <p:cNvSpPr txBox="1">
            <a:spLocks noChangeArrowheads="1"/>
          </p:cNvSpPr>
          <p:nvPr/>
        </p:nvSpPr>
        <p:spPr bwMode="auto">
          <a:xfrm>
            <a:off x="6024563" y="458628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Исходное состояние</a:t>
            </a:r>
          </a:p>
        </p:txBody>
      </p:sp>
      <p:sp>
        <p:nvSpPr>
          <p:cNvPr id="10331" name="TextBox 31"/>
          <p:cNvSpPr txBox="1">
            <a:spLocks noChangeArrowheads="1"/>
          </p:cNvSpPr>
          <p:nvPr/>
        </p:nvSpPr>
        <p:spPr bwMode="auto">
          <a:xfrm>
            <a:off x="8285163" y="458628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Целевое состояние</a:t>
            </a:r>
          </a:p>
        </p:txBody>
      </p:sp>
      <p:sp>
        <p:nvSpPr>
          <p:cNvPr id="10332" name="TextBox 32"/>
          <p:cNvSpPr txBox="1">
            <a:spLocks noChangeArrowheads="1"/>
          </p:cNvSpPr>
          <p:nvPr/>
        </p:nvSpPr>
        <p:spPr bwMode="auto">
          <a:xfrm>
            <a:off x="8320088" y="6256338"/>
            <a:ext cx="198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Целевое состояние</a:t>
            </a:r>
          </a:p>
        </p:txBody>
      </p:sp>
      <p:pic>
        <p:nvPicPr>
          <p:cNvPr id="10333" name="Рисунок 33" descr="P_20170725_153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477963"/>
            <a:ext cx="22320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4" name="Рисунок 34" descr="P_20170725_1532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477963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5" name="Рисунок 35" descr="P_20170725_1525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133725"/>
            <a:ext cx="2159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6" name="Рисунок 36" descr="P_20170725_1526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3133725"/>
            <a:ext cx="2159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7" name="Рисунок 37" descr="P_20170725_1527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4862513"/>
            <a:ext cx="2159000" cy="10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8" name="Рисунок 38" descr="P_20170725_15281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862513"/>
            <a:ext cx="2159000" cy="10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9" name="Рисунок 39" descr="P_20170725_1531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518276"/>
            <a:ext cx="2159000" cy="9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0" name="Рисунок 40" descr="P_20170725_15312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6518275"/>
            <a:ext cx="2159000" cy="9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4"/>
            <a:ext cx="230832" cy="2372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04F44B4F-010E-460F-92FA-FC2BF928EA34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7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267639" y="1648171"/>
            <a:ext cx="246221" cy="4737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10" dirty="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Новгородская область</a:t>
            </a:r>
            <a:endParaRPr sz="16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5588412" y="2105467"/>
            <a:ext cx="3434818" cy="554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endParaRPr lang="ru-RU" sz="1600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ct val="100000"/>
              </a:lnSpc>
            </a:pPr>
            <a:endParaRPr lang="ru-RU" sz="2000" dirty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145516" y="198047"/>
            <a:ext cx="736688" cy="8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1130712" y="-146243"/>
            <a:ext cx="8915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r>
              <a:rPr lang="ru-RU" sz="28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Текущее состояние проекта</a:t>
            </a:r>
            <a:endParaRPr lang="ru-RU" sz="2800" dirty="0" smtClean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70" y="4981221"/>
            <a:ext cx="3420890" cy="1433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400" b="1" dirty="0"/>
              <a:t>Проведено  анкетирование по вовлеченности персонала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рекомендациями Министерства здравоохранения РФ с помощью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голосования на сайте компании-партнера ООО "АКСИС" Менеджмент"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170" y="1154226"/>
            <a:ext cx="3420890" cy="683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200" dirty="0">
                <a:latin typeface="+mn-lt"/>
                <a:cs typeface="+mn-cs"/>
              </a:rPr>
              <a:t>Руководителями департамента здравоохранения  области </a:t>
            </a:r>
            <a:r>
              <a:rPr lang="ru-RU" sz="1200" b="1" dirty="0">
                <a:latin typeface="+mn-lt"/>
                <a:cs typeface="+mn-cs"/>
              </a:rPr>
              <a:t>проведены</a:t>
            </a:r>
            <a:r>
              <a:rPr lang="ru-RU" sz="1200" dirty="0">
                <a:latin typeface="+mn-lt"/>
                <a:cs typeface="+mn-cs"/>
              </a:rPr>
              <a:t> </a:t>
            </a:r>
            <a:r>
              <a:rPr lang="ru-RU" sz="1200" b="1" dirty="0">
                <a:latin typeface="+mn-lt"/>
                <a:cs typeface="+mn-cs"/>
              </a:rPr>
              <a:t>установочные семинары </a:t>
            </a:r>
            <a:r>
              <a:rPr lang="ru-RU" sz="1200" dirty="0">
                <a:latin typeface="+mn-lt"/>
                <a:cs typeface="+mn-cs"/>
              </a:rPr>
              <a:t>с участием руководителей подгрупп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170" y="2021620"/>
            <a:ext cx="3420890" cy="637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200" b="1" dirty="0">
                <a:latin typeface="+mn-lt"/>
                <a:cs typeface="+mn-cs"/>
              </a:rPr>
              <a:t>Проведено обучение </a:t>
            </a:r>
            <a:r>
              <a:rPr lang="ru-RU" sz="1200" dirty="0">
                <a:latin typeface="+mn-lt"/>
                <a:cs typeface="+mn-cs"/>
              </a:rPr>
              <a:t>специалистами «</a:t>
            </a:r>
            <a:r>
              <a:rPr lang="ru-RU" sz="1200" dirty="0" err="1">
                <a:latin typeface="+mn-lt"/>
                <a:cs typeface="+mn-cs"/>
              </a:rPr>
              <a:t>Росатома</a:t>
            </a:r>
            <a:r>
              <a:rPr lang="ru-RU" sz="1200" dirty="0">
                <a:latin typeface="+mn-lt"/>
                <a:cs typeface="+mn-cs"/>
              </a:rPr>
              <a:t>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Проведено картирование проблемных процессов.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169" y="2793840"/>
            <a:ext cx="3420891" cy="1223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200" dirty="0">
                <a:latin typeface="+mn-lt"/>
                <a:cs typeface="+mn-cs"/>
              </a:rPr>
              <a:t>18 медицинских регистраторов проходят обучение на </a:t>
            </a:r>
            <a:r>
              <a:rPr lang="ru-RU" sz="1200" b="1" dirty="0">
                <a:latin typeface="+mn-lt"/>
                <a:cs typeface="+mn-cs"/>
              </a:rPr>
              <a:t>цикле повышения квалификации </a:t>
            </a:r>
            <a:r>
              <a:rPr lang="ru-RU" sz="1200" dirty="0">
                <a:latin typeface="+mn-lt"/>
                <a:cs typeface="+mn-cs"/>
              </a:rPr>
              <a:t>"Основы профессиональной деятельности медицинского регистратора" в  ОАУЗ "Медицинский центр сестринской деятельности».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0" y="4160070"/>
            <a:ext cx="3420890" cy="7166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200" b="1" dirty="0">
                <a:latin typeface="+mn-lt"/>
                <a:cs typeface="+mn-cs"/>
              </a:rPr>
              <a:t>Разработаны и интегрированы в ЭМК </a:t>
            </a:r>
            <a:r>
              <a:rPr lang="ru-RU" sz="1200" dirty="0">
                <a:latin typeface="+mn-lt"/>
                <a:cs typeface="+mn-cs"/>
              </a:rPr>
              <a:t>бланки направления на анализы с получением в ЭМК результатов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170" y="6574161"/>
            <a:ext cx="342089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400" b="1" dirty="0">
                <a:latin typeface="+mn-lt"/>
                <a:cs typeface="+mn-cs"/>
              </a:rPr>
              <a:t>Разработаны и направлены </a:t>
            </a:r>
            <a:r>
              <a:rPr lang="ru-RU" sz="1400" dirty="0">
                <a:latin typeface="+mn-lt"/>
                <a:cs typeface="+mn-cs"/>
              </a:rPr>
              <a:t>на изготовление макеты навигационных, информационных стендов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194572" y="54555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194572" y="66821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194572" y="4276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194572" y="31630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194572" y="20748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194572" y="1253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vkole_466\Downloads\вовлеченность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3" y="4981221"/>
            <a:ext cx="1800199" cy="10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kole_466\Downloads\вовлеченност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78" y="4981221"/>
            <a:ext cx="1228258" cy="10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kole_466\Downloads\УЛИЧНАЯ НАВИГАЦИЯ-больша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3" y="6158483"/>
            <a:ext cx="2031128" cy="13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vkole_466\Downloads\4 ЭТАЖ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33" y="6158483"/>
            <a:ext cx="1644375" cy="13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vkole_466\Downloads\IMG_35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3" y="566590"/>
            <a:ext cx="1514567" cy="11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vkole_466\Downloads\IMG_34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571902"/>
            <a:ext cx="1400129" cy="11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vkole_466\Downloads\WP_20170725_0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77" y="566590"/>
            <a:ext cx="1619789" cy="11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vkole_466\Downloads\WP_20170725_0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3" y="3405352"/>
            <a:ext cx="2203158" cy="14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vkole_466\Downloads\WP_20170725_02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3" y="1859595"/>
            <a:ext cx="2377615" cy="13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vkole_466\Downloads\Бланк направления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9" y="1859595"/>
            <a:ext cx="2682949" cy="15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vkole_466\Downloads\ЭМК Бланк направления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81" y="3482386"/>
            <a:ext cx="2092055" cy="13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углом вверх 6"/>
          <p:cNvSpPr/>
          <p:nvPr/>
        </p:nvSpPr>
        <p:spPr>
          <a:xfrm rot="5400000">
            <a:off x="7817115" y="3545998"/>
            <a:ext cx="603785" cy="504056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 descr="C:\Users\svkole_466\Downloads\УЛИЧНАЯ НАВИГАЦИЯ-колясочная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81" y="4981220"/>
            <a:ext cx="2038348" cy="10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vkole_466\Downloads\а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38" y="6164041"/>
            <a:ext cx="1574402" cy="13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4"/>
            <a:ext cx="230832" cy="2372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04F44B4F-010E-460F-92FA-FC2BF928EA34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8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267639" y="1648171"/>
            <a:ext cx="246221" cy="4737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10" dirty="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Новгородская область</a:t>
            </a:r>
            <a:endParaRPr sz="16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5588412" y="2105467"/>
            <a:ext cx="3434818" cy="554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endParaRPr lang="ru-RU" sz="1600" dirty="0" smtClean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ct val="100000"/>
              </a:lnSpc>
            </a:pPr>
            <a:endParaRPr lang="ru-RU" sz="2000" dirty="0">
              <a:solidFill>
                <a:srgbClr val="231F20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145516" y="198047"/>
            <a:ext cx="736688" cy="8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1130712" y="-146243"/>
            <a:ext cx="8915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endParaRPr lang="ru-RU" sz="2800" dirty="0" smtClean="0">
              <a:solidFill>
                <a:srgbClr val="00AEEF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>
              <a:lnSpc>
                <a:spcPts val="2800"/>
              </a:lnSpc>
            </a:pPr>
            <a:r>
              <a:rPr lang="ru-RU" sz="28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Текущее состояние проекта</a:t>
            </a:r>
            <a:endParaRPr lang="ru-RU" sz="2800" dirty="0" smtClean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2204" y="829891"/>
            <a:ext cx="3024337" cy="1368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500" b="1" dirty="0">
                <a:latin typeface="+mn-lt"/>
                <a:cs typeface="+mn-cs"/>
              </a:rPr>
              <a:t>Подготовлены</a:t>
            </a:r>
            <a:r>
              <a:rPr lang="ru-RU" sz="1500" dirty="0">
                <a:latin typeface="+mn-lt"/>
                <a:cs typeface="+mn-cs"/>
              </a:rPr>
              <a:t>  и утверждены </a:t>
            </a:r>
            <a:r>
              <a:rPr lang="ru-RU" sz="1500" b="1" dirty="0">
                <a:latin typeface="+mn-lt"/>
                <a:cs typeface="+mn-cs"/>
              </a:rPr>
              <a:t>дизайн-проекты  </a:t>
            </a:r>
            <a:r>
              <a:rPr lang="ru-RU" sz="1500" dirty="0">
                <a:latin typeface="+mn-lt"/>
                <a:cs typeface="+mn-cs"/>
              </a:rPr>
              <a:t>перепланировки помещений поликлиники №4 и детской поликлиники №2</a:t>
            </a:r>
            <a:r>
              <a:rPr lang="ru-RU" sz="1500" dirty="0" smtClean="0">
                <a:latin typeface="+mn-lt"/>
                <a:cs typeface="+mn-cs"/>
              </a:rPr>
              <a:t>.</a:t>
            </a:r>
            <a:endParaRPr lang="ru-RU" sz="1500" dirty="0"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2204" y="2382523"/>
            <a:ext cx="3024337" cy="2695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1500" b="1" dirty="0">
                <a:latin typeface="+mn-lt"/>
                <a:cs typeface="+mn-cs"/>
              </a:rPr>
              <a:t>Проведены  аукционы </a:t>
            </a:r>
            <a:r>
              <a:rPr lang="ru-RU" sz="1500" dirty="0">
                <a:latin typeface="+mn-lt"/>
                <a:cs typeface="+mn-cs"/>
              </a:rPr>
              <a:t>на выполнение работ по проведению ремонта и переоснащения помещений 1 этажа поликлиник,  поставку мебели,  оргтехники,  выполнение работ по  устройству  системы видеонаблюдения, прокладке  компьютерных сетей, электронной </a:t>
            </a:r>
            <a:r>
              <a:rPr lang="ru-RU" sz="1500" dirty="0" smtClean="0">
                <a:latin typeface="+mn-lt"/>
                <a:cs typeface="+mn-cs"/>
              </a:rPr>
              <a:t>очереди.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/>
              <a:t>Проводятся ремонтные работы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31" name="Picture 4" descr="C:\Users\11\AppData\Local\Temp\Rar$DI03.410\IMG_4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613" y="5269431"/>
            <a:ext cx="25208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11\AppData\Local\Temp\Rar$DI01.342\IMG_4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74492" y="5269428"/>
            <a:ext cx="2592288" cy="2232249"/>
          </a:xfrm>
          <a:prstGeom prst="rect">
            <a:avLst/>
          </a:prstGeom>
          <a:noFill/>
        </p:spPr>
      </p:pic>
      <p:pic>
        <p:nvPicPr>
          <p:cNvPr id="33" name="Picture 2" descr="https://3.downloader.disk.yandex.ru/preview/363619c5167247e98e876154d4dd5d084a4ece5b4deffc6e32f100b1237d9c0a/inf/X68mpXY3m_1XDkR2M3eXHgfLUQaLu-WIYMdwyWfnXAdWNh9ihBhPVYY6fYel1HgDrnek0PpAF52ez8MWWhOXOQ%3D%3D?uid=0&amp;filename=IMG_4310.JPG&amp;disposition=inline&amp;hash=&amp;limit=0&amp;content_type=image%2Fjpeg&amp;tknv=v2&amp;size=XXL&amp;crop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8789" y="5288068"/>
            <a:ext cx="2520280" cy="22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vkole_466\Downloads\IMG_43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2908701"/>
            <a:ext cx="2955098" cy="22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kole_466\Downloads\IMG_43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11" y="5288068"/>
            <a:ext cx="1850373" cy="2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11\AppData\Local\Microsoft\Windows\Temporary Internet Files\Content.IE5\LKQZ8SH2\IMG_43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191066" y="2923560"/>
            <a:ext cx="3123689" cy="2186606"/>
          </a:xfrm>
          <a:prstGeom prst="rect">
            <a:avLst/>
          </a:prstGeom>
          <a:noFill/>
        </p:spPr>
      </p:pic>
      <p:pic>
        <p:nvPicPr>
          <p:cNvPr id="2052" name="Picture 4" descr="C:\Users\svkole_466\Downloads\1  4 этаж фот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37" y="738719"/>
            <a:ext cx="2920817" cy="19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vkole_466\Downloads\фото  летсница 1этаж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66" y="738718"/>
            <a:ext cx="3123689" cy="19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59" y="6805795"/>
            <a:ext cx="230832" cy="984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2E8F3C26-1142-4C53-BD55-4E5FB3BDE2B6}" type="slidenum">
              <a:rPr lang="ru-RU" sz="1500" smtClean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9</a:t>
            </a:fld>
            <a:endParaRPr sz="15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00" y="6481370"/>
            <a:ext cx="158750" cy="323165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158394"/>
                </a:moveTo>
                <a:lnTo>
                  <a:pt x="158394" y="158394"/>
                </a:lnTo>
                <a:lnTo>
                  <a:pt x="158394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7043084"/>
            <a:ext cx="0" cy="3231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00"/>
                </a:lnTo>
              </a:path>
            </a:pathLst>
          </a:custGeom>
          <a:ln w="12700">
            <a:solidFill>
              <a:srgbClr val="004C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516" y="198047"/>
            <a:ext cx="880704" cy="919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5300" y="1038443"/>
            <a:ext cx="5507800" cy="59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4620"/>
              </a:lnSpc>
            </a:pPr>
            <a:r>
              <a:rPr lang="ru-RU" sz="4000" dirty="0" smtClean="0">
                <a:solidFill>
                  <a:srgbClr val="00AEEF"/>
                </a:solidFill>
                <a:latin typeface="Arial Narrow" panose="020B0606020202030204" pitchFamily="34" charset="0"/>
                <a:cs typeface="PF Din Text Comp Pro"/>
              </a:rPr>
              <a:t>ДОБРО ПОЖАЛОВАТЬ!</a:t>
            </a:r>
          </a:p>
        </p:txBody>
      </p:sp>
      <p:sp>
        <p:nvSpPr>
          <p:cNvPr id="11" name="object 11"/>
          <p:cNvSpPr/>
          <p:nvPr/>
        </p:nvSpPr>
        <p:spPr>
          <a:xfrm>
            <a:off x="954212" y="1876820"/>
            <a:ext cx="720080" cy="161582"/>
          </a:xfrm>
          <a:custGeom>
            <a:avLst/>
            <a:gdLst/>
            <a:ahLst/>
            <a:cxnLst/>
            <a:rect l="l" t="t" r="r" b="b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3"/>
          <p:cNvSpPr txBox="1"/>
          <p:nvPr/>
        </p:nvSpPr>
        <p:spPr>
          <a:xfrm>
            <a:off x="363600" y="3857869"/>
            <a:ext cx="153888" cy="25276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НОВ</a:t>
            </a:r>
            <a:r>
              <a:rPr sz="1000" spc="35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Г</a:t>
            </a: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ОРОДСКА</a:t>
            </a:r>
            <a:r>
              <a:rPr sz="100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Я  </a:t>
            </a:r>
            <a:r>
              <a:rPr sz="1000" spc="5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sz="1000" spc="110" dirty="0">
                <a:solidFill>
                  <a:srgbClr val="939598"/>
                </a:solidFill>
                <a:latin typeface="Arial Narrow" panose="020B0606020202030204" pitchFamily="34" charset="0"/>
                <a:cs typeface="PF Din Text Comp Pro"/>
              </a:rPr>
              <a:t>ОБЛАСТЬ</a:t>
            </a:r>
            <a:endParaRPr sz="1000" dirty="0"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68882" y="2215356"/>
            <a:ext cx="9923120" cy="5349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1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1545</Words>
  <Application>Microsoft Office PowerPoint</Application>
  <PresentationFormat>Произвольный</PresentationFormat>
  <Paragraphs>375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Долгих Евгений Алексеевич</dc:creator>
  <cp:lastModifiedBy>Сергей Викторович Колесников</cp:lastModifiedBy>
  <cp:revision>295</cp:revision>
  <cp:lastPrinted>2017-06-14T14:13:18Z</cp:lastPrinted>
  <dcterms:created xsi:type="dcterms:W3CDTF">2017-03-17T07:29:57Z</dcterms:created>
  <dcterms:modified xsi:type="dcterms:W3CDTF">2017-07-25T13:56:08Z</dcterms:modified>
</cp:coreProperties>
</file>