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7" r:id="rId2"/>
    <p:sldId id="381" r:id="rId3"/>
    <p:sldId id="382" r:id="rId4"/>
    <p:sldId id="293" r:id="rId5"/>
    <p:sldId id="333" r:id="rId6"/>
    <p:sldId id="387" r:id="rId7"/>
    <p:sldId id="390" r:id="rId8"/>
    <p:sldId id="392" r:id="rId9"/>
    <p:sldId id="394" r:id="rId10"/>
    <p:sldId id="374" r:id="rId11"/>
    <p:sldId id="395" r:id="rId12"/>
    <p:sldId id="403" r:id="rId13"/>
    <p:sldId id="385" r:id="rId14"/>
    <p:sldId id="384" r:id="rId15"/>
    <p:sldId id="402" r:id="rId16"/>
    <p:sldId id="346" r:id="rId17"/>
    <p:sldId id="397" r:id="rId18"/>
    <p:sldId id="399" r:id="rId19"/>
    <p:sldId id="398" r:id="rId20"/>
    <p:sldId id="362" r:id="rId21"/>
  </p:sldIdLst>
  <p:sldSz cx="9144000" cy="6858000" type="screen4x3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E40"/>
    <a:srgbClr val="1C6BCA"/>
    <a:srgbClr val="005828"/>
    <a:srgbClr val="FEF4F4"/>
    <a:srgbClr val="FEECED"/>
    <a:srgbClr val="FFCCFF"/>
    <a:srgbClr val="F4FAF8"/>
    <a:srgbClr val="46566D"/>
    <a:srgbClr val="3BB1BD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E6"/>
          </a:solidFill>
        </a:fill>
      </a:tcStyle>
    </a:wholeTbl>
    <a:band2H>
      <a:tcTxStyle/>
      <a:tcStyle>
        <a:tcBdr/>
        <a:fill>
          <a:solidFill>
            <a:srgbClr val="E8EDF3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ECC"/>
          </a:solidFill>
        </a:fill>
      </a:tcStyle>
    </a:wholeTbl>
    <a:band2H>
      <a:tcTxStyle/>
      <a:tcStyle>
        <a:tcBdr/>
        <a:fill>
          <a:solidFill>
            <a:srgbClr val="FAEFE7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AD0"/>
          </a:solidFill>
        </a:fill>
      </a:tcStyle>
    </a:wholeTbl>
    <a:band2H>
      <a:tcTxStyle/>
      <a:tcStyle>
        <a:tcBdr/>
        <a:fill>
          <a:solidFill>
            <a:srgbClr val="EFF5E9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01" autoAdjust="0"/>
  </p:normalViewPr>
  <p:slideViewPr>
    <p:cSldViewPr snapToGrid="0">
      <p:cViewPr>
        <p:scale>
          <a:sx n="60" d="100"/>
          <a:sy n="60" d="100"/>
        </p:scale>
        <p:origin x="-3000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005828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8.7843837474300676E-2"/>
                  <c:y val="-2.7882381889763837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ЭКГ; 77 242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212564102877211E-2"/>
                  <c:y val="2.6519001688353281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err="1"/>
                      <a:t>Эзофагогастродуо</a:t>
                    </a:r>
                    <a:r>
                      <a:rPr lang="ru-RU" sz="1500" b="1" dirty="0"/>
                      <a:t>-</a:t>
                    </a:r>
                    <a:br>
                      <a:rPr lang="ru-RU" sz="1500" b="1" dirty="0"/>
                    </a:br>
                    <a:r>
                      <a:rPr lang="ru-RU" sz="1500" b="1" dirty="0" err="1"/>
                      <a:t>деноскопия</a:t>
                    </a:r>
                    <a:r>
                      <a:rPr lang="ru-RU" sz="1500" b="1" dirty="0"/>
                      <a:t>;  </a:t>
                    </a:r>
                    <a:br>
                      <a:rPr lang="ru-RU" sz="1500" b="1" dirty="0"/>
                    </a:br>
                    <a:r>
                      <a:rPr lang="ru-RU" sz="1500" b="1" dirty="0"/>
                      <a:t>13 227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547612273398713"/>
                  <c:y val="0.24102338753217176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Цитологическое </a:t>
                    </a:r>
                    <a:r>
                      <a:rPr lang="ru-RU" sz="1500" b="1"/>
                      <a:t>исследование;</a:t>
                    </a:r>
                    <a:br>
                      <a:rPr lang="ru-RU" sz="1500" b="1"/>
                    </a:br>
                    <a:r>
                      <a:rPr lang="ru-RU" sz="1500" b="1"/>
                      <a:t>1 </a:t>
                    </a:r>
                    <a:r>
                      <a:rPr lang="ru-RU" sz="1500" b="1" dirty="0"/>
                      <a:t>459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124259553002632E-2"/>
                  <c:y val="5.8121392064298893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Флюорография;</a:t>
                    </a:r>
                    <a:br>
                      <a:rPr lang="ru-RU" sz="1500" b="1" dirty="0"/>
                    </a:br>
                    <a:r>
                      <a:rPr lang="ru-RU" sz="1500" b="1" dirty="0"/>
                      <a:t>  213 962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600925678313154E-2"/>
                  <c:y val="-1.076977724734620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8598416716426743E-2"/>
                  <c:y val="-2.1890821061237999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Рентгенография;</a:t>
                    </a:r>
                    <a:br>
                      <a:rPr lang="ru-RU" sz="1500" b="1" dirty="0"/>
                    </a:br>
                    <a:r>
                      <a:rPr lang="ru-RU" sz="1500" b="1" dirty="0"/>
                      <a:t>  146 070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6542016360352725E-3"/>
                  <c:y val="1.3142566663503583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Результаты УЗИ</a:t>
                    </a:r>
                    <a:r>
                      <a:rPr lang="ru-RU" sz="1500" b="1"/>
                      <a:t>; </a:t>
                    </a:r>
                    <a:br>
                      <a:rPr lang="ru-RU" sz="1500" b="1"/>
                    </a:br>
                    <a:r>
                      <a:rPr lang="ru-RU" sz="1500" b="1"/>
                      <a:t>93 </a:t>
                    </a:r>
                    <a:r>
                      <a:rPr lang="ru-RU" sz="1500" b="1" dirty="0"/>
                      <a:t>276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276852791423613E-2"/>
                  <c:y val="-5.9983986513591284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/>
                      <a:t>Определение внутриглазного давления; </a:t>
                    </a:r>
                    <a:br>
                      <a:rPr lang="ru-RU" sz="1500" b="1"/>
                    </a:br>
                    <a:r>
                      <a:rPr lang="ru-RU" sz="1500" b="1"/>
                      <a:t> 6 757   </a:t>
                    </a:r>
                    <a:endParaRPr lang="ru-RU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380627916149249E-2"/>
                  <c:y val="-0.13454135931808811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/>
                      <a:t>Маммография;</a:t>
                    </a:r>
                    <a:br>
                      <a:rPr lang="ru-RU" sz="1500" b="1" dirty="0"/>
                    </a:br>
                    <a:r>
                      <a:rPr lang="ru-RU" sz="1500" b="1" dirty="0"/>
                      <a:t>37 120   </a:t>
                    </a:r>
                    <a:endParaRPr lang="ru-RU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4576722581023549E-3"/>
                  <c:y val="-7.738490625660519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ЭКГ</c:v>
                </c:pt>
                <c:pt idx="1">
                  <c:v>Эзофагогастродуоденоскопия</c:v>
                </c:pt>
                <c:pt idx="2">
                  <c:v>Цитологическое исследование</c:v>
                </c:pt>
                <c:pt idx="3">
                  <c:v>Флюорография</c:v>
                </c:pt>
                <c:pt idx="4">
                  <c:v>Томография</c:v>
                </c:pt>
                <c:pt idx="5">
                  <c:v>Рентгенография</c:v>
                </c:pt>
                <c:pt idx="6">
                  <c:v>Результаты УЗИ</c:v>
                </c:pt>
                <c:pt idx="7">
                  <c:v>Определение внутриглазного давления</c:v>
                </c:pt>
                <c:pt idx="8">
                  <c:v>Маммография</c:v>
                </c:pt>
                <c:pt idx="9">
                  <c:v>Выписной эпикриз</c:v>
                </c:pt>
              </c:strCache>
            </c:strRef>
          </c:cat>
          <c:val>
            <c:numRef>
              <c:f>Лист1!$B$2:$B$11</c:f>
              <c:numCache>
                <c:formatCode>_-* #,##0\ _₽_-;\-* #,##0\ _₽_-;_-* "-"??\ _₽_-;_-@_-</c:formatCode>
                <c:ptCount val="10"/>
                <c:pt idx="0">
                  <c:v>77242</c:v>
                </c:pt>
                <c:pt idx="1">
                  <c:v>13227</c:v>
                </c:pt>
                <c:pt idx="2">
                  <c:v>1459</c:v>
                </c:pt>
                <c:pt idx="3">
                  <c:v>213962</c:v>
                </c:pt>
                <c:pt idx="4">
                  <c:v>8140</c:v>
                </c:pt>
                <c:pt idx="5">
                  <c:v>146070</c:v>
                </c:pt>
                <c:pt idx="6">
                  <c:v>93276</c:v>
                </c:pt>
                <c:pt idx="7">
                  <c:v>6757</c:v>
                </c:pt>
                <c:pt idx="8">
                  <c:v>37120</c:v>
                </c:pt>
                <c:pt idx="9">
                  <c:v>252569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A9-0246-AD6A-37497B74F518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302FC-DB57-0841-BDC1-BEA3C9684F04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BA69-DDD2-6D4B-A6AC-6C3F324CE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784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5" name="Shape 595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0457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9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0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1" name="Прямая соединительная линия 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Прямая соединительная линия 9"/>
          <p:cNvSpPr/>
          <p:nvPr/>
        </p:nvSpPr>
        <p:spPr>
          <a:xfrm flipH="1">
            <a:off x="6178800" y="307339"/>
            <a:ext cx="1" cy="6035041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Равнобедренный треугольник 8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4" name="Прямая соединительная линия 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Равнобедренный треугольник 8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96" name="Прямоугольник 9"/>
          <p:cNvSpPr/>
          <p:nvPr/>
        </p:nvSpPr>
        <p:spPr>
          <a:xfrm>
            <a:off x="457200" y="500856"/>
            <a:ext cx="182881" cy="685801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5" name="Прямая соединительная линия 6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Равнобедренный треугольник 7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17" name="Прямая соединительная линия 8"/>
          <p:cNvSpPr/>
          <p:nvPr/>
        </p:nvSpPr>
        <p:spPr>
          <a:xfrm flipH="1">
            <a:off x="6556322" y="276506"/>
            <a:ext cx="1" cy="5852162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0800000">
            <a:off x="-3" y="-3"/>
            <a:ext cx="914400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Прямоугольник 6"/>
          <p:cNvSpPr/>
          <p:nvPr/>
        </p:nvSpPr>
        <p:spPr>
          <a:xfrm>
            <a:off x="-4" y="0"/>
            <a:ext cx="9144005" cy="6858001"/>
          </a:xfrm>
          <a:prstGeom prst="rect">
            <a:avLst/>
          </a:prstGeom>
          <a:solidFill>
            <a:srgbClr val="FFFFFF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Прямоугольник 7"/>
          <p:cNvSpPr/>
          <p:nvPr/>
        </p:nvSpPr>
        <p:spPr>
          <a:xfrm>
            <a:off x="-2" y="2155430"/>
            <a:ext cx="9329823" cy="2057261"/>
          </a:xfrm>
          <a:prstGeom prst="rect">
            <a:avLst/>
          </a:prstGeom>
          <a:gradFill>
            <a:gsLst>
              <a:gs pos="0">
                <a:srgbClr val="FFFFFF">
                  <a:alpha val="63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Прямая соединительная линия 8"/>
          <p:cNvSpPr/>
          <p:nvPr/>
        </p:nvSpPr>
        <p:spPr>
          <a:xfrm>
            <a:off x="-1" y="4212690"/>
            <a:ext cx="7538486" cy="1"/>
          </a:xfrm>
          <a:prstGeom prst="line">
            <a:avLst/>
          </a:prstGeom>
          <a:ln w="28575">
            <a:solidFill>
              <a:srgbClr val="8698B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Шестиугольник 11"/>
          <p:cNvSpPr/>
          <p:nvPr/>
        </p:nvSpPr>
        <p:spPr>
          <a:xfrm rot="5400000">
            <a:off x="6920262" y="3889256"/>
            <a:ext cx="1534634" cy="132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C3D8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Шестиугольник 12"/>
          <p:cNvSpPr/>
          <p:nvPr/>
        </p:nvSpPr>
        <p:spPr>
          <a:xfrm rot="5400000">
            <a:off x="5292816" y="3297863"/>
            <a:ext cx="982592" cy="847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B6D1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Шестиугольник 13"/>
          <p:cNvSpPr/>
          <p:nvPr/>
        </p:nvSpPr>
        <p:spPr>
          <a:xfrm rot="5400000">
            <a:off x="8400298" y="314364"/>
            <a:ext cx="1192194" cy="1027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B6D1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Шестиугольник 14"/>
          <p:cNvSpPr/>
          <p:nvPr/>
        </p:nvSpPr>
        <p:spPr>
          <a:xfrm rot="5400000">
            <a:off x="5034515" y="-136940"/>
            <a:ext cx="1534634" cy="132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Шестиугольник 15"/>
          <p:cNvSpPr/>
          <p:nvPr/>
        </p:nvSpPr>
        <p:spPr>
          <a:xfrm rot="5400000">
            <a:off x="6557767" y="2735363"/>
            <a:ext cx="840187" cy="724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8FDF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Шестиугольник 16"/>
          <p:cNvSpPr/>
          <p:nvPr/>
        </p:nvSpPr>
        <p:spPr>
          <a:xfrm rot="5400000">
            <a:off x="8414732" y="5323813"/>
            <a:ext cx="982873" cy="84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DBF5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Шестиугольник 17"/>
          <p:cNvSpPr/>
          <p:nvPr/>
        </p:nvSpPr>
        <p:spPr>
          <a:xfrm rot="5400000">
            <a:off x="6321909" y="768507"/>
            <a:ext cx="2050313" cy="1767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Шестиугольник 18"/>
          <p:cNvSpPr/>
          <p:nvPr/>
        </p:nvSpPr>
        <p:spPr>
          <a:xfrm rot="5400000">
            <a:off x="8357843" y="2227428"/>
            <a:ext cx="1043977" cy="89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Шестиугольник 19"/>
          <p:cNvSpPr/>
          <p:nvPr/>
        </p:nvSpPr>
        <p:spPr>
          <a:xfrm rot="5400000">
            <a:off x="5848394" y="1397692"/>
            <a:ext cx="1534634" cy="132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Шестиугольник 20"/>
          <p:cNvSpPr/>
          <p:nvPr/>
        </p:nvSpPr>
        <p:spPr>
          <a:xfrm rot="5400000">
            <a:off x="4147586" y="-118177"/>
            <a:ext cx="1066304" cy="91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Шестиугольник 21"/>
          <p:cNvSpPr/>
          <p:nvPr/>
        </p:nvSpPr>
        <p:spPr>
          <a:xfrm rot="5400000">
            <a:off x="7662523" y="-661481"/>
            <a:ext cx="1534634" cy="132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Шестиугольник 22"/>
          <p:cNvSpPr/>
          <p:nvPr/>
        </p:nvSpPr>
        <p:spPr>
          <a:xfrm rot="5400000">
            <a:off x="7240793" y="3233777"/>
            <a:ext cx="1905000" cy="164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Шестиугольник 23"/>
          <p:cNvSpPr/>
          <p:nvPr/>
        </p:nvSpPr>
        <p:spPr>
          <a:xfrm rot="5400000">
            <a:off x="5896673" y="3575163"/>
            <a:ext cx="834588" cy="71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Шестиугольник 24"/>
          <p:cNvSpPr/>
          <p:nvPr/>
        </p:nvSpPr>
        <p:spPr>
          <a:xfrm rot="5400000">
            <a:off x="5854563" y="-106998"/>
            <a:ext cx="1968796" cy="1697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Шестиугольник 25"/>
          <p:cNvSpPr/>
          <p:nvPr/>
        </p:nvSpPr>
        <p:spPr>
          <a:xfrm rot="5400000">
            <a:off x="8359010" y="4621566"/>
            <a:ext cx="1027039" cy="88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Шестиугольник 26"/>
          <p:cNvSpPr/>
          <p:nvPr/>
        </p:nvSpPr>
        <p:spPr>
          <a:xfrm rot="5400000">
            <a:off x="4579696" y="73382"/>
            <a:ext cx="1064042" cy="91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Шестиугольник 27"/>
          <p:cNvSpPr/>
          <p:nvPr/>
        </p:nvSpPr>
        <p:spPr>
          <a:xfrm rot="5400000">
            <a:off x="7922422" y="1455843"/>
            <a:ext cx="1312065" cy="1131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Шестиугольник 28"/>
          <p:cNvSpPr/>
          <p:nvPr/>
        </p:nvSpPr>
        <p:spPr>
          <a:xfrm rot="5400000">
            <a:off x="5046815" y="2092824"/>
            <a:ext cx="1356260" cy="116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Шестиугольник 29"/>
          <p:cNvSpPr/>
          <p:nvPr/>
        </p:nvSpPr>
        <p:spPr>
          <a:xfrm rot="5400000">
            <a:off x="6487045" y="2211642"/>
            <a:ext cx="2706504" cy="2333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Шестиугольник 31"/>
          <p:cNvSpPr/>
          <p:nvPr/>
        </p:nvSpPr>
        <p:spPr>
          <a:xfrm>
            <a:off x="6776336" y="-191717"/>
            <a:ext cx="1653504" cy="1918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Шестиугольник 32"/>
          <p:cNvSpPr/>
          <p:nvPr/>
        </p:nvSpPr>
        <p:spPr>
          <a:xfrm>
            <a:off x="6776335" y="1871330"/>
            <a:ext cx="2159077" cy="250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Шестиугольник 33"/>
          <p:cNvSpPr/>
          <p:nvPr/>
        </p:nvSpPr>
        <p:spPr>
          <a:xfrm>
            <a:off x="8045160" y="4453442"/>
            <a:ext cx="969255" cy="1124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TextBox 35"/>
          <p:cNvSpPr/>
          <p:nvPr/>
        </p:nvSpPr>
        <p:spPr>
          <a:xfrm>
            <a:off x="1216102" y="398057"/>
            <a:ext cx="2987749" cy="49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46566D"/>
                </a:solidFill>
              </a:defRPr>
            </a:pPr>
            <a:r>
              <a:t>Министерство здравоохранения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>
                <a:solidFill>
                  <a:srgbClr val="46566D"/>
                </a:solidFill>
              </a:defRPr>
            </a:pPr>
            <a:r>
              <a:t>Кировской области</a:t>
            </a:r>
          </a:p>
        </p:txBody>
      </p:sp>
      <p:sp>
        <p:nvSpPr>
          <p:cNvPr id="2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2" name="Прямая соединительная линия 9"/>
          <p:cNvSpPr/>
          <p:nvPr/>
        </p:nvSpPr>
        <p:spPr>
          <a:xfrm>
            <a:off x="-1" y="2155430"/>
            <a:ext cx="6309542" cy="1"/>
          </a:xfrm>
          <a:prstGeom prst="line">
            <a:avLst/>
          </a:prstGeom>
          <a:ln w="28575">
            <a:solidFill>
              <a:srgbClr val="8698B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Шестиугольник 10"/>
          <p:cNvSpPr/>
          <p:nvPr/>
        </p:nvSpPr>
        <p:spPr>
          <a:xfrm rot="5400000">
            <a:off x="4353140" y="1162493"/>
            <a:ext cx="1307379" cy="11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C3D8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Шестиугольник 34"/>
          <p:cNvSpPr/>
          <p:nvPr/>
        </p:nvSpPr>
        <p:spPr>
          <a:xfrm>
            <a:off x="5140351" y="1424337"/>
            <a:ext cx="1446604" cy="1678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Шестиугольник 30"/>
          <p:cNvSpPr/>
          <p:nvPr/>
        </p:nvSpPr>
        <p:spPr>
          <a:xfrm>
            <a:off x="4681713" y="222859"/>
            <a:ext cx="1035759" cy="120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31246" y="222859"/>
            <a:ext cx="864811" cy="89966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53111" y="76200"/>
            <a:ext cx="475085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6" name="Прямоугольник 9"/>
          <p:cNvSpPr/>
          <p:nvPr/>
        </p:nvSpPr>
        <p:spPr>
          <a:xfrm>
            <a:off x="0" y="-1"/>
            <a:ext cx="152400" cy="58896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Line 5"/>
          <p:cNvSpPr/>
          <p:nvPr/>
        </p:nvSpPr>
        <p:spPr>
          <a:xfrm>
            <a:off x="436827" y="902211"/>
            <a:ext cx="8303136" cy="1"/>
          </a:xfrm>
          <a:prstGeom prst="line">
            <a:avLst/>
          </a:prstGeom>
          <a:ln w="50800">
            <a:solidFill>
              <a:srgbClr val="D9D9D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6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216152" y="6355079"/>
            <a:ext cx="343903" cy="358141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 sz="3200"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069847" y="6355079"/>
            <a:ext cx="343904" cy="358141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5" name="Прямоугольник 6"/>
          <p:cNvSpPr/>
          <p:nvPr/>
        </p:nvSpPr>
        <p:spPr>
          <a:xfrm>
            <a:off x="914400" y="2819400"/>
            <a:ext cx="7315200" cy="1280161"/>
          </a:xfrm>
          <a:prstGeom prst="rect">
            <a:avLst/>
          </a:prstGeom>
          <a:ln w="6350" cap="rnd">
            <a:solidFill>
              <a:srgbClr val="727C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326" name="Прямоугольник 7"/>
          <p:cNvSpPr/>
          <p:nvPr/>
        </p:nvSpPr>
        <p:spPr>
          <a:xfrm>
            <a:off x="914400" y="2819400"/>
            <a:ext cx="228600" cy="1280161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6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216152" y="6355079"/>
            <a:ext cx="343903" cy="358141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5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4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34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Равнобедренный треугольник 5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2" name="Прямая соединительная линия 4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Равнобедренный треугольник 5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Прямая соединительная линия 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" name="Прямая соединительная линия 9"/>
          <p:cNvSpPr/>
          <p:nvPr/>
        </p:nvSpPr>
        <p:spPr>
          <a:xfrm flipH="1">
            <a:off x="6178800" y="307339"/>
            <a:ext cx="1" cy="6035041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" name="Равнобедренный треугольник 8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3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6" name="Прямая соединительная линия 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Равнобедренный треугольник 8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388" name="Прямоугольник 9"/>
          <p:cNvSpPr/>
          <p:nvPr/>
        </p:nvSpPr>
        <p:spPr>
          <a:xfrm>
            <a:off x="457200" y="500856"/>
            <a:ext cx="182881" cy="685801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07" name="Прямая соединительная линия 6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8" name="Равнобедренный треугольник 7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409" name="Прямая соединительная линия 8"/>
          <p:cNvSpPr/>
          <p:nvPr/>
        </p:nvSpPr>
        <p:spPr>
          <a:xfrm flipH="1">
            <a:off x="6556322" y="276506"/>
            <a:ext cx="1" cy="5852162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Текст заголовка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7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8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216152" y="6355079"/>
            <a:ext cx="343903" cy="358141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Текст заголовка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3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6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2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8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89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Текст заголовка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7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8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9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8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1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0800000">
            <a:off x="-3" y="-3"/>
            <a:ext cx="914400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Прямоугольник 6"/>
          <p:cNvSpPr/>
          <p:nvPr/>
        </p:nvSpPr>
        <p:spPr>
          <a:xfrm>
            <a:off x="-4" y="0"/>
            <a:ext cx="9144005" cy="6858001"/>
          </a:xfrm>
          <a:prstGeom prst="rect">
            <a:avLst/>
          </a:prstGeom>
          <a:solidFill>
            <a:srgbClr val="FFFFFF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Прямоугольник 7"/>
          <p:cNvSpPr/>
          <p:nvPr/>
        </p:nvSpPr>
        <p:spPr>
          <a:xfrm>
            <a:off x="-2" y="2155430"/>
            <a:ext cx="9329823" cy="2057261"/>
          </a:xfrm>
          <a:prstGeom prst="rect">
            <a:avLst/>
          </a:prstGeom>
          <a:gradFill>
            <a:gsLst>
              <a:gs pos="0">
                <a:srgbClr val="FFFFFF">
                  <a:alpha val="63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Прямая соединительная линия 8"/>
          <p:cNvSpPr/>
          <p:nvPr/>
        </p:nvSpPr>
        <p:spPr>
          <a:xfrm>
            <a:off x="-1" y="4212690"/>
            <a:ext cx="7538486" cy="1"/>
          </a:xfrm>
          <a:prstGeom prst="line">
            <a:avLst/>
          </a:prstGeom>
          <a:ln w="28575">
            <a:solidFill>
              <a:srgbClr val="8698B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8" name="Шестиугольник 11"/>
          <p:cNvSpPr/>
          <p:nvPr/>
        </p:nvSpPr>
        <p:spPr>
          <a:xfrm rot="5400000">
            <a:off x="6920262" y="3889256"/>
            <a:ext cx="1534634" cy="132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C3D8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Шестиугольник 12"/>
          <p:cNvSpPr/>
          <p:nvPr/>
        </p:nvSpPr>
        <p:spPr>
          <a:xfrm rot="5400000">
            <a:off x="5292816" y="3297863"/>
            <a:ext cx="982592" cy="847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B6D1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" name="Шестиугольник 13"/>
          <p:cNvSpPr/>
          <p:nvPr/>
        </p:nvSpPr>
        <p:spPr>
          <a:xfrm rot="5400000">
            <a:off x="8400298" y="314364"/>
            <a:ext cx="1192194" cy="1027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B6D1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Шестиугольник 14"/>
          <p:cNvSpPr/>
          <p:nvPr/>
        </p:nvSpPr>
        <p:spPr>
          <a:xfrm rot="5400000">
            <a:off x="5034515" y="-136940"/>
            <a:ext cx="1534634" cy="132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2" name="Шестиугольник 15"/>
          <p:cNvSpPr/>
          <p:nvPr/>
        </p:nvSpPr>
        <p:spPr>
          <a:xfrm rot="5400000">
            <a:off x="6557767" y="2735363"/>
            <a:ext cx="840187" cy="724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8FDF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Шестиугольник 16"/>
          <p:cNvSpPr/>
          <p:nvPr/>
        </p:nvSpPr>
        <p:spPr>
          <a:xfrm rot="5400000">
            <a:off x="8414732" y="5323813"/>
            <a:ext cx="982873" cy="84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DBF5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Шестиугольник 17"/>
          <p:cNvSpPr/>
          <p:nvPr/>
        </p:nvSpPr>
        <p:spPr>
          <a:xfrm rot="5400000">
            <a:off x="6321909" y="768507"/>
            <a:ext cx="2050313" cy="1767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5" name="Шестиугольник 18"/>
          <p:cNvSpPr/>
          <p:nvPr/>
        </p:nvSpPr>
        <p:spPr>
          <a:xfrm rot="5400000">
            <a:off x="8357843" y="2227428"/>
            <a:ext cx="1043977" cy="89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F1FB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Шестиугольник 19"/>
          <p:cNvSpPr/>
          <p:nvPr/>
        </p:nvSpPr>
        <p:spPr>
          <a:xfrm rot="5400000">
            <a:off x="5848394" y="1397692"/>
            <a:ext cx="1534634" cy="132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7" name="Шестиугольник 20"/>
          <p:cNvSpPr/>
          <p:nvPr/>
        </p:nvSpPr>
        <p:spPr>
          <a:xfrm rot="5400000">
            <a:off x="4147586" y="-118177"/>
            <a:ext cx="1066304" cy="91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8" name="Шестиугольник 21"/>
          <p:cNvSpPr/>
          <p:nvPr/>
        </p:nvSpPr>
        <p:spPr>
          <a:xfrm rot="5400000">
            <a:off x="7662523" y="-661481"/>
            <a:ext cx="1534634" cy="132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9" name="Шестиугольник 22"/>
          <p:cNvSpPr/>
          <p:nvPr/>
        </p:nvSpPr>
        <p:spPr>
          <a:xfrm rot="5400000">
            <a:off x="7240793" y="3233777"/>
            <a:ext cx="1905000" cy="164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0" name="Шестиугольник 23"/>
          <p:cNvSpPr/>
          <p:nvPr/>
        </p:nvSpPr>
        <p:spPr>
          <a:xfrm rot="5400000">
            <a:off x="5896673" y="3575163"/>
            <a:ext cx="834588" cy="71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1" name="Шестиугольник 24"/>
          <p:cNvSpPr/>
          <p:nvPr/>
        </p:nvSpPr>
        <p:spPr>
          <a:xfrm rot="5400000">
            <a:off x="5854563" y="-106998"/>
            <a:ext cx="1968796" cy="1697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Шестиугольник 25"/>
          <p:cNvSpPr/>
          <p:nvPr/>
        </p:nvSpPr>
        <p:spPr>
          <a:xfrm rot="5400000">
            <a:off x="8359010" y="4621566"/>
            <a:ext cx="1027039" cy="88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Шестиугольник 26"/>
          <p:cNvSpPr/>
          <p:nvPr/>
        </p:nvSpPr>
        <p:spPr>
          <a:xfrm rot="5400000">
            <a:off x="4579696" y="73382"/>
            <a:ext cx="1064042" cy="91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Шестиугольник 27"/>
          <p:cNvSpPr/>
          <p:nvPr/>
        </p:nvSpPr>
        <p:spPr>
          <a:xfrm rot="5400000">
            <a:off x="7922422" y="1455843"/>
            <a:ext cx="1312065" cy="1131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5" name="Шестиугольник 28"/>
          <p:cNvSpPr/>
          <p:nvPr/>
        </p:nvSpPr>
        <p:spPr>
          <a:xfrm rot="5400000">
            <a:off x="5046815" y="2092824"/>
            <a:ext cx="1356260" cy="116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6" name="Шестиугольник 29"/>
          <p:cNvSpPr/>
          <p:nvPr/>
        </p:nvSpPr>
        <p:spPr>
          <a:xfrm rot="5400000">
            <a:off x="6487045" y="2211642"/>
            <a:ext cx="2706504" cy="2333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ln w="25400">
            <a:solidFill>
              <a:srgbClr val="B6D1E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Шестиугольник 31"/>
          <p:cNvSpPr/>
          <p:nvPr/>
        </p:nvSpPr>
        <p:spPr>
          <a:xfrm>
            <a:off x="6776336" y="-191717"/>
            <a:ext cx="1653504" cy="1918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Шестиугольник 32"/>
          <p:cNvSpPr/>
          <p:nvPr/>
        </p:nvSpPr>
        <p:spPr>
          <a:xfrm>
            <a:off x="6776335" y="1871330"/>
            <a:ext cx="2159077" cy="250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Шестиугольник 33"/>
          <p:cNvSpPr/>
          <p:nvPr/>
        </p:nvSpPr>
        <p:spPr>
          <a:xfrm>
            <a:off x="8045160" y="4453442"/>
            <a:ext cx="969255" cy="1124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0" name="TextBox 35"/>
          <p:cNvSpPr/>
          <p:nvPr/>
        </p:nvSpPr>
        <p:spPr>
          <a:xfrm>
            <a:off x="1216102" y="398057"/>
            <a:ext cx="2987749" cy="49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46566D"/>
                </a:solidFill>
              </a:defRPr>
            </a:pPr>
            <a:r>
              <a:t>Министерство здравоохранения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>
                <a:solidFill>
                  <a:srgbClr val="46566D"/>
                </a:solidFill>
              </a:defRPr>
            </a:pPr>
            <a:r>
              <a:t>Кировской области</a:t>
            </a:r>
          </a:p>
        </p:txBody>
      </p:sp>
      <p:sp>
        <p:nvSpPr>
          <p:cNvPr id="5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2" name="Прямая соединительная линия 9"/>
          <p:cNvSpPr/>
          <p:nvPr/>
        </p:nvSpPr>
        <p:spPr>
          <a:xfrm>
            <a:off x="-1" y="2155430"/>
            <a:ext cx="6309542" cy="1"/>
          </a:xfrm>
          <a:prstGeom prst="line">
            <a:avLst/>
          </a:prstGeom>
          <a:ln w="28575">
            <a:solidFill>
              <a:srgbClr val="8698B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4" name="Шестиугольник 10"/>
          <p:cNvSpPr/>
          <p:nvPr/>
        </p:nvSpPr>
        <p:spPr>
          <a:xfrm rot="5400000">
            <a:off x="4353140" y="1162493"/>
            <a:ext cx="1307379" cy="11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close/>
              </a:path>
            </a:pathLst>
          </a:custGeom>
          <a:solidFill>
            <a:srgbClr val="C3D8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Шестиугольник 34"/>
          <p:cNvSpPr/>
          <p:nvPr/>
        </p:nvSpPr>
        <p:spPr>
          <a:xfrm>
            <a:off x="5140351" y="1424337"/>
            <a:ext cx="1446604" cy="1678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6" name="Шестиугольник 30"/>
          <p:cNvSpPr/>
          <p:nvPr/>
        </p:nvSpPr>
        <p:spPr>
          <a:xfrm>
            <a:off x="4681713" y="222859"/>
            <a:ext cx="1035759" cy="120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7" name="Picture 2" descr="Picture 2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31246" y="222859"/>
            <a:ext cx="864811" cy="899665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7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53111" y="76200"/>
            <a:ext cx="475085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6" name="Прямоугольник 9"/>
          <p:cNvSpPr/>
          <p:nvPr/>
        </p:nvSpPr>
        <p:spPr>
          <a:xfrm>
            <a:off x="0" y="-1"/>
            <a:ext cx="152400" cy="58896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7" name="Line 5"/>
          <p:cNvSpPr/>
          <p:nvPr/>
        </p:nvSpPr>
        <p:spPr>
          <a:xfrm>
            <a:off x="436827" y="902211"/>
            <a:ext cx="8303136" cy="1"/>
          </a:xfrm>
          <a:prstGeom prst="line">
            <a:avLst/>
          </a:prstGeom>
          <a:ln w="50800">
            <a:solidFill>
              <a:srgbClr val="D9D9D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 sz="3200"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069847" y="6355079"/>
            <a:ext cx="343904" cy="358141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4" name="Прямоугольник 6"/>
          <p:cNvSpPr/>
          <p:nvPr/>
        </p:nvSpPr>
        <p:spPr>
          <a:xfrm>
            <a:off x="914400" y="2819400"/>
            <a:ext cx="7315200" cy="1280161"/>
          </a:xfrm>
          <a:prstGeom prst="rect">
            <a:avLst/>
          </a:prstGeom>
          <a:ln w="6350" cap="rnd">
            <a:solidFill>
              <a:srgbClr val="727C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25" name="Прямоугольник 7"/>
          <p:cNvSpPr/>
          <p:nvPr/>
        </p:nvSpPr>
        <p:spPr>
          <a:xfrm>
            <a:off x="914400" y="2819400"/>
            <a:ext cx="228600" cy="1280161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5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2" name="Равнобедренный треугольник 5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12648" y="6356350"/>
            <a:ext cx="343903" cy="3581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0" name="Прямая соединительная линия 4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Равнобедренный треугольник 5"/>
          <p:cNvSpPr/>
          <p:nvPr/>
        </p:nvSpPr>
        <p:spPr>
          <a:xfrm rot="5400000">
            <a:off x="419099" y="6467475"/>
            <a:ext cx="190850" cy="12031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44" cstate="print">
            <a:extLst/>
          </a:blip>
          <a:stretch>
            <a:fillRect/>
          </a:stretch>
        </p:blipFill>
        <p:spPr>
          <a:xfrm>
            <a:off x="8253111" y="76200"/>
            <a:ext cx="475085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>
            <a:spLocks noGrp="1"/>
          </p:cNvSpPr>
          <p:nvPr>
            <p:ph type="title"/>
          </p:nvPr>
        </p:nvSpPr>
        <p:spPr>
          <a:xfrm>
            <a:off x="342899" y="123825"/>
            <a:ext cx="8467726" cy="5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8229600" cy="497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0" y="-1"/>
            <a:ext cx="152400" cy="58896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Line 5"/>
          <p:cNvSpPr/>
          <p:nvPr/>
        </p:nvSpPr>
        <p:spPr>
          <a:xfrm>
            <a:off x="436827" y="645036"/>
            <a:ext cx="8303136" cy="1"/>
          </a:xfrm>
          <a:prstGeom prst="line">
            <a:avLst/>
          </a:prstGeom>
          <a:ln w="50800">
            <a:solidFill>
              <a:srgbClr val="D9D9D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8841918" y="6534150"/>
            <a:ext cx="263983" cy="269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8" r:id="rId4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5pPr>
      <a:lvl6pPr marL="24688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29260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33832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38404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75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8753" y="2226328"/>
            <a:ext cx="4821382" cy="1946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 реализации федерального пилотного проекта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«Бережливая поликлиника»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Кировской области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156104" y="4616608"/>
            <a:ext cx="640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900" dirty="0" err="1" smtClean="0">
                <a:solidFill>
                  <a:schemeClr val="accent1">
                    <a:lumMod val="50000"/>
                  </a:schemeClr>
                </a:solidFill>
              </a:rPr>
              <a:t>И.о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. министра здравоохранения Кировской области</a:t>
            </a:r>
            <a:b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Черняев А.В. 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radernet.ru/data/blogs/users/800874/x1441193562_1.jpg.pagespeed.ic.Fgo-j-QRd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43" y="5455180"/>
            <a:ext cx="769101" cy="97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Picture 4" descr="http://www.sport.kurganobl.ru/assets/images/2016/zimnii-festival-gto/minzdrav.rf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2" y="5522913"/>
            <a:ext cx="1844674" cy="8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-variant.ru/wp-content/uploads/2016/01/pravitelstvo-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4" y="5572125"/>
            <a:ext cx="286959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672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643763"/>
              </p:ext>
            </p:extLst>
          </p:nvPr>
        </p:nvGraphicFramePr>
        <p:xfrm>
          <a:off x="602917" y="1422237"/>
          <a:ext cx="8257309" cy="23484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47915"/>
                <a:gridCol w="2144111"/>
                <a:gridCol w="2065283"/>
              </a:tblGrid>
              <a:tr h="687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процесса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исходное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Диспансеризация. Кабинет профилактики (пациент). 3 уровень.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44,7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 в 1,4 раза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 прохождения 1 этапа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диспансе-ризации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(женщина 39 лет).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0,32%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Посещение пациентом процедурного кабинета с целью забора крови.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3,75%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в 2,8 раза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3329" y="900927"/>
            <a:ext cx="8308428" cy="3760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Коэффициенты эффективности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процессов в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поликлинике №1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412773"/>
              </p:ext>
            </p:extLst>
          </p:nvPr>
        </p:nvGraphicFramePr>
        <p:xfrm>
          <a:off x="587154" y="4572189"/>
          <a:ext cx="8257309" cy="1857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47915"/>
                <a:gridCol w="2144111"/>
                <a:gridCol w="2065283"/>
              </a:tblGrid>
              <a:tr h="687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процесса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исходное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Прохождение 1-го этапа диспансеризации.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38,7%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в 1,7 раза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врача-терапевта участкового.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уровень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39,0%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70,0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в 1,8 раза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7566" y="4066645"/>
            <a:ext cx="8308428" cy="3760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Коэффициенты эффективности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процессов в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поликлинике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№7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26250" y="889626"/>
            <a:ext cx="285008" cy="380011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10347" y="4070148"/>
            <a:ext cx="285008" cy="380011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149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4441197"/>
              </p:ext>
            </p:extLst>
          </p:nvPr>
        </p:nvGraphicFramePr>
        <p:xfrm>
          <a:off x="536029" y="1327641"/>
          <a:ext cx="8324198" cy="234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0705"/>
                <a:gridCol w="2161480"/>
                <a:gridCol w="2082013"/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процесса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исходное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Прием врача-педиатра здорового ребенка первого года жизни.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Поток здоровых детей раннего возраста. </a:t>
                      </a: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Посещение  поликлиники с целью вакцинации.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16,5%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туберкулинодиагностики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4499" y="853629"/>
            <a:ext cx="83872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Коэффициенты эффективности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процессов в детской поликлинике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№1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47420" y="842328"/>
            <a:ext cx="285008" cy="380011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1057"/>
              </p:ext>
            </p:extLst>
          </p:nvPr>
        </p:nvGraphicFramePr>
        <p:xfrm>
          <a:off x="567559" y="4456972"/>
          <a:ext cx="8324198" cy="2224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0705"/>
                <a:gridCol w="2161480"/>
                <a:gridCol w="2082013"/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процесса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исходное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эффективности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целевое состояние)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Посещение врача-педиатра участкового с целью проведения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вакцинации.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90,0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в 1,1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Посещение врача-педиатра участкового по поводу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заболевания.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74,0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 в 1,4 раза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Посещение врача-педиатра участкового с целью проведения р.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Манту.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40,0%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анализа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6030" y="3982960"/>
            <a:ext cx="83872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Коэффициенты эффективности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процессов в детской поликлинике №2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78951" y="3971659"/>
            <a:ext cx="285008" cy="380011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721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9400" y="4272886"/>
            <a:ext cx="8623299" cy="21698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Разработан план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 решению выявленных проблем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информатизации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1" indent="0">
              <a:spcAft>
                <a:spcPts val="600"/>
              </a:spcAft>
              <a:buClr>
                <a:schemeClr val="bg1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Разработан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план оптимизации лечебно-диагностических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 indent="0">
              <a:spcAft>
                <a:spcPts val="600"/>
              </a:spcAft>
              <a:buClr>
                <a:schemeClr val="bg1"/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процессов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 счет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развития информационных технологий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Проводится мониторинг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результатов реализации плана по оптимизации процессов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информатизации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699" y="1300934"/>
            <a:ext cx="8476489" cy="1975009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498CB9">
                  <a:lumMod val="75000"/>
                </a:srgbClr>
              </a:buClr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Выявлены проблемы в системе информатизации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региона: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КМИС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системы оперативного мониторинга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доступности медицинской помощи (запись к врачу)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интеграции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КМИС и ЛИС централизованной лаборатории КОКБ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1000" y="39266"/>
            <a:ext cx="749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Реализация проекта </a:t>
            </a:r>
          </a:p>
          <a:p>
            <a:pPr lvl="0"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«Бережливая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поликлиника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» в Кировской области – </a:t>
            </a:r>
            <a: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планирование </a:t>
            </a:r>
            <a:r>
              <a:rPr lang="ru-RU" sz="22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мероприятий по развитию IT 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587210" y="1910443"/>
            <a:ext cx="285008" cy="38001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87210" y="2596243"/>
            <a:ext cx="285008" cy="38001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20900" y="3441700"/>
            <a:ext cx="4330700" cy="647700"/>
          </a:xfrm>
          <a:prstGeom prst="downArrow">
            <a:avLst/>
          </a:prstGeom>
          <a:solidFill>
            <a:srgbClr val="FFFFFF"/>
          </a:solidFill>
          <a:ln w="38100" cap="flat">
            <a:solidFill>
              <a:schemeClr val="accent4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87210" y="4450443"/>
            <a:ext cx="285008" cy="380011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87210" y="5129320"/>
            <a:ext cx="285008" cy="380011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87210" y="5851133"/>
            <a:ext cx="285008" cy="380011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830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61056" y="687104"/>
            <a:ext cx="6365172" cy="381675"/>
          </a:xfrm>
          <a:prstGeom prst="rect">
            <a:avLst/>
          </a:prstGeom>
          <a:solidFill>
            <a:srgbClr val="498CB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eaLnBrk="0" hangingPunct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Helvetica"/>
              </a:rPr>
              <a:t>Информатизация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4411" y="0"/>
            <a:ext cx="600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Примеры реализации проектов</a:t>
            </a:r>
          </a:p>
        </p:txBody>
      </p:sp>
      <p:pic>
        <p:nvPicPr>
          <p:cNvPr id="12" name="Picture 11" descr="Picture 11"/>
          <p:cNvPicPr>
            <a:picLocks noChangeAspect="1"/>
          </p:cNvPicPr>
          <p:nvPr/>
        </p:nvPicPr>
        <p:blipFill>
          <a:blip r:embed="rId2" cstate="print">
            <a:extLst/>
          </a:blip>
          <a:srcRect l="3650" r="3235"/>
          <a:stretch>
            <a:fillRect/>
          </a:stretch>
        </p:blipFill>
        <p:spPr>
          <a:xfrm>
            <a:off x="257300" y="1262536"/>
            <a:ext cx="2747159" cy="2079330"/>
          </a:xfrm>
          <a:prstGeom prst="rect">
            <a:avLst/>
          </a:prstGeom>
          <a:ln w="12700">
            <a:miter lim="400000"/>
          </a:ln>
          <a:effectLst>
            <a:outerShdw blurRad="76200" dist="635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8753" y="3028207"/>
            <a:ext cx="3040083" cy="486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Созданы автоматизированные рабочие места</a:t>
            </a:r>
          </a:p>
        </p:txBody>
      </p:sp>
      <p:pic>
        <p:nvPicPr>
          <p:cNvPr id="17" name="Picture 6" descr="Picture 6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b="9491"/>
          <a:stretch/>
        </p:blipFill>
        <p:spPr>
          <a:xfrm>
            <a:off x="3364447" y="1224069"/>
            <a:ext cx="2711885" cy="1887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7" descr="Picture 7"/>
          <p:cNvPicPr>
            <a:picLocks noChangeAspect="1"/>
          </p:cNvPicPr>
          <p:nvPr/>
        </p:nvPicPr>
        <p:blipFill>
          <a:blip r:embed="rId4" cstate="print">
            <a:extLst/>
          </a:blip>
          <a:srcRect t="8205" r="14119" b="6769"/>
          <a:stretch>
            <a:fillRect/>
          </a:stretch>
        </p:blipFill>
        <p:spPr>
          <a:xfrm>
            <a:off x="6344215" y="1223033"/>
            <a:ext cx="2562279" cy="188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3538847" y="3051958"/>
            <a:ext cx="5296394" cy="296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Электронный регистратор.  Электронная очередь</a:t>
            </a:r>
          </a:p>
        </p:txBody>
      </p:sp>
      <p:pic>
        <p:nvPicPr>
          <p:cNvPr id="19" name="Рисунок 3" descr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18753" y="3515095"/>
            <a:ext cx="4633768" cy="237506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69"/>
          <a:stretch/>
        </p:blipFill>
        <p:spPr>
          <a:xfrm>
            <a:off x="3237946" y="3958347"/>
            <a:ext cx="3631980" cy="2537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49382" y="5664532"/>
            <a:ext cx="3123210" cy="1009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Комплексная медицинская информационная система (электронная медицинская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карта пациента)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07750" y="4500749"/>
            <a:ext cx="3393745" cy="2155406"/>
            <a:chOff x="5607751" y="4702627"/>
            <a:chExt cx="3271022" cy="1953527"/>
          </a:xfrm>
        </p:grpSpPr>
        <p:pic>
          <p:nvPicPr>
            <p:cNvPr id="21" name="Объект 4" descr="Объект 4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5607751" y="4702627"/>
              <a:ext cx="3271022" cy="1953527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6647290" y="5088835"/>
              <a:ext cx="445273" cy="9541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36257" y="5184250"/>
              <a:ext cx="1256307" cy="874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FF0B34C-3DF1-9C4E-A321-BCCC161F39A3}"/>
              </a:ext>
            </a:extLst>
          </p:cNvPr>
          <p:cNvSpPr/>
          <p:nvPr/>
        </p:nvSpPr>
        <p:spPr>
          <a:xfrm>
            <a:off x="3063836" y="365382"/>
            <a:ext cx="6020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Рациональное использование имеющихся 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476292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90207" y="154379"/>
            <a:ext cx="6011286" cy="641260"/>
          </a:xfrm>
          <a:prstGeom prst="rect">
            <a:avLst/>
          </a:prstGeom>
          <a:solidFill>
            <a:srgbClr val="498CB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sz="2200" b="1" dirty="0" smtClean="0">
                <a:solidFill>
                  <a:srgbClr val="498CB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интегрированная электронная медицинская карта (ИЭМК)</a:t>
            </a:r>
            <a:endParaRPr lang="ru-RU" sz="2200" b="1" kern="0" dirty="0">
              <a:solidFill>
                <a:srgbClr val="002060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721881" y="1025633"/>
            <a:ext cx="8229600" cy="7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hangingPunct="0"/>
            <a:r>
              <a:rPr lang="ru-RU" sz="2000" b="1" kern="0" dirty="0">
                <a:solidFill>
                  <a:srgbClr val="000000"/>
                </a:solidFill>
                <a:sym typeface="Cambria"/>
              </a:rPr>
              <a:t>Содержание региональной </a:t>
            </a:r>
            <a:r>
              <a:rPr lang="ru-RU" sz="2000" b="1" kern="0" dirty="0" smtClean="0">
                <a:solidFill>
                  <a:srgbClr val="000000"/>
                </a:solidFill>
                <a:sym typeface="Cambria"/>
              </a:rPr>
              <a:t>ИЭМК для </a:t>
            </a:r>
            <a:r>
              <a:rPr lang="ru-RU" sz="2000" b="1" kern="0" dirty="0">
                <a:solidFill>
                  <a:srgbClr val="000000"/>
                </a:solidFill>
                <a:sym typeface="Cambria"/>
              </a:rPr>
              <a:t>444,3 тысяч пациентов – </a:t>
            </a:r>
            <a:br>
              <a:rPr lang="ru-RU" sz="2000" b="1" kern="0" dirty="0">
                <a:solidFill>
                  <a:srgbClr val="000000"/>
                </a:solidFill>
                <a:sym typeface="Cambria"/>
              </a:rPr>
            </a:br>
            <a:r>
              <a:rPr lang="ru-RU" sz="2800" b="1" kern="0" dirty="0">
                <a:solidFill>
                  <a:srgbClr val="4DAB89">
                    <a:lumMod val="75000"/>
                  </a:srgbClr>
                </a:solidFill>
                <a:sym typeface="Cambria"/>
              </a:rPr>
              <a:t>854 тысячи документов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406836" y="1064741"/>
            <a:ext cx="314634" cy="31463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rgbClr val="000000"/>
              </a:solidFill>
              <a:sym typeface="Cambria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32914" y="6359284"/>
            <a:ext cx="8659332" cy="397773"/>
          </a:xfrm>
          <a:prstGeom prst="rect">
            <a:avLst/>
          </a:prstGeom>
          <a:solidFill>
            <a:srgbClr val="F5D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fontAlgn="auto" hangingPunct="0">
              <a:spcAft>
                <a:spcPts val="0"/>
              </a:spcAft>
            </a:pPr>
            <a:r>
              <a:rPr lang="ru-RU" sz="19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Cambria"/>
              </a:rPr>
              <a:t>ИЭМК – возможность получить / передать медицинские документы</a:t>
            </a:r>
          </a:p>
        </p:txBody>
      </p:sp>
      <p:pic>
        <p:nvPicPr>
          <p:cNvPr id="10" name="Picture 4" descr="C:\Documents and Settings\Голуб\!!!!!!!\Презентации\!!!2017\взаимодейств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69" y="2583083"/>
            <a:ext cx="1544951" cy="15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731536052"/>
              </p:ext>
            </p:extLst>
          </p:nvPr>
        </p:nvGraphicFramePr>
        <p:xfrm>
          <a:off x="-90295" y="1929747"/>
          <a:ext cx="9827172" cy="431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A4E4C5E-7140-0D44-B59B-21EA0F8211D6}"/>
              </a:ext>
            </a:extLst>
          </p:cNvPr>
          <p:cNvSpPr/>
          <p:nvPr/>
        </p:nvSpPr>
        <p:spPr>
          <a:xfrm>
            <a:off x="2871456" y="795639"/>
            <a:ext cx="6020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Рациональное использование имеющихся 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592313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6100" y="89040"/>
            <a:ext cx="59245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Схема интеграции </a:t>
            </a:r>
            <a:r>
              <a:rPr lang="ru-RU" sz="22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КМИС и </a:t>
            </a:r>
            <a: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Лабораторной информационной системы Централизованной лаборатории КОКБ</a:t>
            </a:r>
            <a:endParaRPr lang="ru-RU" sz="2200" b="1" dirty="0">
              <a:solidFill>
                <a:srgbClr val="498CB9">
                  <a:lumMod val="75000"/>
                </a:srgb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  <a:p>
            <a:pPr algn="ctr"/>
            <a:endParaRPr lang="ru-RU" sz="2200" b="1" dirty="0">
              <a:solidFill>
                <a:srgbClr val="498CB9">
                  <a:lumMod val="75000"/>
                </a:srgb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38" y="4847712"/>
            <a:ext cx="8497661" cy="186204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rgbClr val="498CB9">
                  <a:lumMod val="75000"/>
                </a:srgbClr>
              </a:buClr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состоянию на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 августа 2017г.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подключено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пунктов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забора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биологического материала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медицинских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организаций, в том числе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«пилотные» бережливые поликлиники </a:t>
            </a:r>
          </a:p>
          <a:p>
            <a:pPr algn="ctr">
              <a:spcAft>
                <a:spcPts val="1800"/>
              </a:spcAft>
              <a:buClr>
                <a:srgbClr val="498CB9">
                  <a:lumMod val="75000"/>
                </a:srgbClr>
              </a:buClr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6223838"/>
            <a:ext cx="2009775" cy="400108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планах – </a:t>
            </a:r>
          </a:p>
        </p:txBody>
      </p:sp>
      <p:pic>
        <p:nvPicPr>
          <p:cNvPr id="1062" name="Picture 38" descr="P:\БЕРЕЖЛИВАЯ ПОЛИКЛИНИКА\Визит Яковлевой\схема информационного взаимодействия с ЛИС Акрос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0"/>
          <a:stretch/>
        </p:blipFill>
        <p:spPr bwMode="auto">
          <a:xfrm>
            <a:off x="2421276" y="1529483"/>
            <a:ext cx="6525202" cy="30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9826" y="1600598"/>
            <a:ext cx="1883121" cy="230832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rgbClr val="498CB9">
                  <a:lumMod val="75000"/>
                </a:srgbClr>
              </a:buClr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Направления и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исследований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сохраняются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единой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региональной электронной медицинской карте пациента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2436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2959" y="826477"/>
            <a:ext cx="8867136" cy="3209168"/>
            <a:chOff x="112959" y="1039201"/>
            <a:chExt cx="8867136" cy="321275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/>
            <a:srcRect t="23503"/>
            <a:stretch/>
          </p:blipFill>
          <p:spPr>
            <a:xfrm>
              <a:off x="112959" y="1650999"/>
              <a:ext cx="8866991" cy="260096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/>
            <a:srcRect b="82100"/>
            <a:stretch/>
          </p:blipFill>
          <p:spPr>
            <a:xfrm>
              <a:off x="113104" y="1039201"/>
              <a:ext cx="8866991" cy="608623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60" y="2534307"/>
            <a:ext cx="3268416" cy="255744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650971" y="3039127"/>
            <a:ext cx="4560895" cy="2173672"/>
            <a:chOff x="4714098" y="1997127"/>
            <a:chExt cx="5280113" cy="25279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/>
            <a:srcRect l="77378"/>
            <a:stretch/>
          </p:blipFill>
          <p:spPr>
            <a:xfrm>
              <a:off x="8226179" y="1997127"/>
              <a:ext cx="1768032" cy="252798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/>
            <a:srcRect r="54745"/>
            <a:stretch/>
          </p:blipFill>
          <p:spPr>
            <a:xfrm>
              <a:off x="4714098" y="1997127"/>
              <a:ext cx="3536849" cy="252798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347777" y="3408303"/>
            <a:ext cx="1041400" cy="1754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6100" y="17790"/>
            <a:ext cx="5924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Мониторинг доступности</a:t>
            </a:r>
            <a:b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</a:br>
            <a:r>
              <a:rPr lang="ru-RU" sz="22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медицинской помощи</a:t>
            </a:r>
            <a:endParaRPr lang="ru-RU" sz="2200" b="1" dirty="0">
              <a:solidFill>
                <a:srgbClr val="498CB9">
                  <a:lumMod val="75000"/>
                </a:srgb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125" y="4895337"/>
            <a:ext cx="4105275" cy="78483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chemeClr val="accent1">
                  <a:lumMod val="75000"/>
                </a:schemeClr>
              </a:buClr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Руководитель медицинской организации оценивает уровень доступности прикрепленному населению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9150" y="4904862"/>
            <a:ext cx="4305299" cy="78483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chemeClr val="accent1">
                  <a:lumMod val="75000"/>
                </a:schemeClr>
              </a:buClr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Минздрав Кировской области контролирует уровень доступности медицинской помощи в целом по региону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362325" y="5781675"/>
            <a:ext cx="2162175" cy="438150"/>
          </a:xfrm>
          <a:prstGeom prst="downArrow">
            <a:avLst/>
          </a:prstGeom>
          <a:solidFill>
            <a:srgbClr val="FFFFFF"/>
          </a:solidFill>
          <a:ln w="5715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7826" y="6329334"/>
            <a:ext cx="5981700" cy="400108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Принятие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mbria"/>
              </a:rPr>
              <a:t> </a:t>
            </a:r>
            <a:r>
              <a:rPr lang="ru-RU" sz="20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968101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743200" y="178128"/>
            <a:ext cx="6198919" cy="43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Примеры реализации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проекта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 ремонтов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012204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Было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97465" y="6495083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поликлиника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Стало</a:t>
            </a:r>
          </a:p>
        </p:txBody>
      </p:sp>
      <p:pic>
        <p:nvPicPr>
          <p:cNvPr id="1026" name="Picture 2" descr="C:\Users\Кулаков\Documents\Кулаков Д.Д\входящая документация\бережливая поликлиника\DSC_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360" y="3452648"/>
            <a:ext cx="4461640" cy="29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Кулаков\Documents\Кулаков Д.Д\входящая документация\бережливая поликлиника\image-0-02-04-d1b8ad7feb3257a27de1d1eacb43c70fceeafac897e5dd506b879ac377114ee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29251"/>
            <a:ext cx="4430111" cy="26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29059"/>
            <a:ext cx="4572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Подготовлены дефектные ведомости, разработана сметная документация, в том числе на ремонт фасада 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Определена  маршрутизация пациентов (разведены потоки)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Согласованы дизайн-проекты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Завершаются  текущие ремонты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0110" y="800741"/>
            <a:ext cx="4572000" cy="26366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входной группы, прилегающей территории</a:t>
            </a:r>
          </a:p>
          <a:p>
            <a:pPr marL="285750" indent="-28575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обустройство мест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ожидания, организация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открытой регистратуры, доступной и понятной для пациента</a:t>
            </a:r>
          </a:p>
          <a:p>
            <a:pPr marL="285750" indent="-28575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визуализация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распределения потоков пациентов с учетом принципа «бережливости»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2329303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User\AppData\Local\Temp\notes486845\DSC_2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506" y="4096987"/>
            <a:ext cx="3955815" cy="26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ашин\AppData\Local\Temp\notesC7A056\SDC120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7" b="19658"/>
          <a:stretch/>
        </p:blipFill>
        <p:spPr bwMode="auto">
          <a:xfrm>
            <a:off x="4833258" y="1400790"/>
            <a:ext cx="3932063" cy="245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743200" y="178128"/>
            <a:ext cx="6198919" cy="43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Примеры реализации проектов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 ремонтов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521" y="941696"/>
            <a:ext cx="7849589" cy="313898"/>
          </a:xfrm>
          <a:prstGeom prst="rect">
            <a:avLst/>
          </a:prstGeom>
          <a:solidFill>
            <a:srgbClr val="498CB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Helvetica"/>
              </a:rPr>
              <a:t>Проект «Бережливая поликлиника»</a:t>
            </a:r>
          </a:p>
        </p:txBody>
      </p:sp>
      <p:pic>
        <p:nvPicPr>
          <p:cNvPr id="20" name="Picture 3" descr="\\Fs\отдел связи с общественностью и сми\_Общие документы отдела\ФОТО на сайт\БЕРЕЖЛИВАЯ ПОЛИКЛИНИКА\Детская поликлиника К Маркса 42\DSC_0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92" y="4096986"/>
            <a:ext cx="3615274" cy="24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9217" y="64245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Детская поликлиника №1. Было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09506" y="64245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Детская поликлиника №1. Стало</a:t>
            </a:r>
          </a:p>
        </p:txBody>
      </p:sp>
      <p:pic>
        <p:nvPicPr>
          <p:cNvPr id="1028" name="Picture 4" descr="\\Fs\отдел связи с общественностью и сми\_Общие документы отдела\ФОТО на сайт\БЕРЕЖЛИВАЯ ПОЛИКЛИНИКА\Поликлиника 7 ККДЦ К Маркса 47\DSC_0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31" y="1448790"/>
            <a:ext cx="3599260" cy="2458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8763" y="3716974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№7. Было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09506" y="37288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№7. Стало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1371877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743200" y="178128"/>
            <a:ext cx="6198919" cy="43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Примеры реализации проектов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 ремонтов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217" y="960896"/>
            <a:ext cx="7985390" cy="313898"/>
          </a:xfrm>
          <a:prstGeom prst="rect">
            <a:avLst/>
          </a:prstGeom>
          <a:solidFill>
            <a:srgbClr val="498CB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Helvetica"/>
              </a:rPr>
              <a:t>Проект «Бережливая поликлиника»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9217" y="64245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Стало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09506" y="64245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Стало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9217" y="3716974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Стало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9506" y="3728849"/>
            <a:ext cx="3705101" cy="273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Взрослая поликлиника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№1.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Стало</a:t>
            </a:r>
          </a:p>
        </p:txBody>
      </p:sp>
      <p:pic>
        <p:nvPicPr>
          <p:cNvPr id="2054" name="Picture 6" descr="C:\Users\Кулаков\Documents\Кулаков Д.Д\входящая документация\бережливая поликлиника\DSC_2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15" y="1274794"/>
            <a:ext cx="3705101" cy="24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улаков\Documents\Кулаков Д.Д\входящая документация\бережливая поликлиника\image-0-02-04-493973b7e9a032fd0f109d696fcc3c8e92e5902204992dbdf88833e350b52b8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16" y="3971368"/>
            <a:ext cx="3705101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улаков\Documents\Кулаков Д.Д\входящая документация\бережливая поликлиника\image-0-02-04-a385df490e684052d6bcf9a6a6fdf57bc05469d7802f2cf0f6613a571696f67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506" y="1275667"/>
            <a:ext cx="3705101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улаков\Documents\Кулаков Д.Д\входящая документация\бережливая поликлиника\image-0-02-04-d88934064b60fcb0d8adfeb84c176e5b40415ffa888ebb8c3bef3789926e44b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506" y="3971368"/>
            <a:ext cx="3705101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303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5650134" y="6075095"/>
            <a:ext cx="2782590" cy="782905"/>
          </a:xfrm>
          <a:prstGeom prst="rect">
            <a:avLst/>
          </a:prstGeom>
          <a:solidFill>
            <a:srgbClr val="EEF4F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mbri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81" y="3998176"/>
            <a:ext cx="9114419" cy="106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60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88519" y="2228374"/>
            <a:ext cx="655278" cy="655278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Заголовок 1"/>
          <p:cNvSpPr>
            <a:spLocks noGrp="1"/>
          </p:cNvSpPr>
          <p:nvPr>
            <p:ph type="title"/>
          </p:nvPr>
        </p:nvSpPr>
        <p:spPr>
          <a:xfrm>
            <a:off x="2636322" y="-43507"/>
            <a:ext cx="6565689" cy="8160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ts val="2100"/>
              </a:lnSpc>
              <a:defRPr sz="2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kern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Характеристика</a:t>
            </a:r>
            <a:r>
              <a:rPr sz="2400" kern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sz="2400" kern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системы</a:t>
            </a:r>
            <a:r>
              <a:rPr sz="2400" kern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sz="2400" kern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здравоохранения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 01.07.2017 г.</a:t>
            </a:r>
            <a:endParaRPr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62" name="Прямоугольник 15"/>
          <p:cNvSpPr/>
          <p:nvPr/>
        </p:nvSpPr>
        <p:spPr>
          <a:xfrm>
            <a:off x="7321284" y="4145062"/>
            <a:ext cx="122174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C00000"/>
                </a:solidFill>
              </a:defRPr>
            </a:pPr>
            <a:r>
              <a:rPr sz="1600" b="1" kern="0" dirty="0">
                <a:solidFill>
                  <a:srgbClr val="C00000"/>
                </a:solidFill>
                <a:latin typeface="Cambria"/>
                <a:sym typeface="Cambria"/>
              </a:rPr>
              <a:t>138 </a:t>
            </a:r>
            <a:r>
              <a:rPr sz="1600" kern="0" dirty="0" smtClean="0">
                <a:solidFill>
                  <a:srgbClr val="0070C0"/>
                </a:solidFill>
                <a:latin typeface="Cambria"/>
                <a:sym typeface="Cambria"/>
              </a:rPr>
              <a:t>ВОП</a:t>
            </a:r>
            <a:endParaRPr sz="1600" b="1" kern="0" dirty="0">
              <a:solidFill>
                <a:srgbClr val="36698C"/>
              </a:solidFill>
              <a:latin typeface="Cambria"/>
              <a:sym typeface="Cambri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799E38"/>
                </a:solidFill>
              </a:defRPr>
            </a:pPr>
            <a:r>
              <a:rPr sz="1600" b="1" kern="0" dirty="0">
                <a:solidFill>
                  <a:srgbClr val="C00000"/>
                </a:solidFill>
                <a:latin typeface="Cambria"/>
                <a:sym typeface="Cambria"/>
              </a:rPr>
              <a:t>528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ФАПов</a:t>
            </a:r>
            <a:endParaRPr sz="1600" b="1" kern="0" dirty="0">
              <a:solidFill>
                <a:srgbClr val="0070C0"/>
              </a:solidFill>
              <a:latin typeface="Cambria"/>
              <a:sym typeface="Cambria"/>
            </a:endParaRPr>
          </a:p>
        </p:txBody>
      </p:sp>
      <p:sp>
        <p:nvSpPr>
          <p:cNvPr id="763" name="Прямоугольник 17"/>
          <p:cNvSpPr/>
          <p:nvPr/>
        </p:nvSpPr>
        <p:spPr>
          <a:xfrm>
            <a:off x="1210295" y="597330"/>
            <a:ext cx="724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36698C"/>
                </a:solidFill>
              </a:defRPr>
            </a:pP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Медицинскую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помощь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в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регионе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оказывают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</a:defRPr>
            </a:pPr>
            <a:r>
              <a:rPr sz="2000" b="1" kern="0" dirty="0">
                <a:solidFill>
                  <a:srgbClr val="C00000"/>
                </a:solidFill>
                <a:latin typeface="Cambria"/>
                <a:sym typeface="Cambria"/>
              </a:rPr>
              <a:t>7</a:t>
            </a:r>
            <a:r>
              <a:rPr lang="ru-RU" sz="2000" b="1" kern="0" dirty="0">
                <a:solidFill>
                  <a:srgbClr val="C00000"/>
                </a:solidFill>
                <a:latin typeface="Cambria"/>
                <a:sym typeface="Cambria"/>
              </a:rPr>
              <a:t>4</a:t>
            </a:r>
            <a:r>
              <a:rPr sz="2000" b="1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медицински</a:t>
            </a:r>
            <a:r>
              <a:rPr lang="ru-RU" sz="2000" b="1" kern="0" dirty="0">
                <a:solidFill>
                  <a:srgbClr val="36698C"/>
                </a:solidFill>
                <a:latin typeface="Cambria"/>
                <a:sym typeface="Cambria"/>
              </a:rPr>
              <a:t>е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организаци</a:t>
            </a:r>
            <a:r>
              <a:rPr lang="ru-RU" sz="2000" b="1" kern="0" dirty="0">
                <a:solidFill>
                  <a:srgbClr val="36698C"/>
                </a:solidFill>
                <a:latin typeface="Cambria"/>
                <a:sym typeface="Cambria"/>
              </a:rPr>
              <a:t>и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, </a:t>
            </a:r>
            <a:r>
              <a:rPr sz="2000" b="1" kern="0" dirty="0">
                <a:solidFill>
                  <a:srgbClr val="C00000"/>
                </a:solidFill>
                <a:latin typeface="Cambria"/>
                <a:sym typeface="Cambria"/>
              </a:rPr>
              <a:t>13</a:t>
            </a:r>
            <a:r>
              <a:rPr sz="2000" b="1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аптечных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предприятий</a:t>
            </a:r>
            <a:endParaRPr sz="2000" b="1" kern="0" dirty="0">
              <a:solidFill>
                <a:srgbClr val="36698C"/>
              </a:solidFill>
              <a:latin typeface="Cambria"/>
              <a:sym typeface="Cambria"/>
            </a:endParaRPr>
          </a:p>
        </p:txBody>
      </p:sp>
      <p:pic>
        <p:nvPicPr>
          <p:cNvPr id="764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402" y="1231885"/>
            <a:ext cx="1318306" cy="1318307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TextBox 4"/>
          <p:cNvSpPr/>
          <p:nvPr/>
        </p:nvSpPr>
        <p:spPr>
          <a:xfrm>
            <a:off x="1120347" y="1602305"/>
            <a:ext cx="205834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73050" indent="-27305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6</a:t>
            </a:r>
            <a:r>
              <a:rPr lang="ru-RU" b="1" kern="0" dirty="0">
                <a:solidFill>
                  <a:srgbClr val="C00000"/>
                </a:solidFill>
                <a:latin typeface="Cambria"/>
                <a:sym typeface="Cambria"/>
              </a:rPr>
              <a:t>1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круглосуточны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й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 </a:t>
            </a:r>
            <a:b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</a:b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стационар</a:t>
            </a:r>
            <a:endParaRPr sz="1600" b="1" kern="0" dirty="0">
              <a:solidFill>
                <a:srgbClr val="799E38"/>
              </a:solidFill>
              <a:latin typeface="Cambria"/>
              <a:sym typeface="Cambria"/>
            </a:endParaRPr>
          </a:p>
        </p:txBody>
      </p:sp>
      <p:sp>
        <p:nvSpPr>
          <p:cNvPr id="767" name="TextBox 20"/>
          <p:cNvSpPr/>
          <p:nvPr/>
        </p:nvSpPr>
        <p:spPr>
          <a:xfrm>
            <a:off x="7127933" y="1486080"/>
            <a:ext cx="195163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77800" indent="-17780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1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станция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скорой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медицинской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помощи</a:t>
            </a:r>
            <a:endParaRPr b="1" kern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TextBox 21"/>
          <p:cNvSpPr/>
          <p:nvPr/>
        </p:nvSpPr>
        <p:spPr>
          <a:xfrm>
            <a:off x="7170395" y="2338329"/>
            <a:ext cx="19516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1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ц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ентр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крови</a:t>
            </a:r>
            <a:endParaRPr sz="1600" kern="0" dirty="0">
              <a:solidFill>
                <a:srgbClr val="0070C0"/>
              </a:solidFill>
              <a:latin typeface="Cambria"/>
              <a:sym typeface="Cambria"/>
            </a:endParaRPr>
          </a:p>
        </p:txBody>
      </p:sp>
      <p:sp>
        <p:nvSpPr>
          <p:cNvPr id="769" name="TextBox 22"/>
          <p:cNvSpPr/>
          <p:nvPr/>
        </p:nvSpPr>
        <p:spPr>
          <a:xfrm>
            <a:off x="7210779" y="2747669"/>
            <a:ext cx="17306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lang="ru-RU" b="1" kern="0" dirty="0">
                <a:solidFill>
                  <a:srgbClr val="C00000"/>
                </a:solidFill>
                <a:latin typeface="Cambria"/>
                <a:sym typeface="Cambria"/>
              </a:rPr>
              <a:t>2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санаторно-курортные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организации</a:t>
            </a:r>
            <a:endParaRPr sz="1600" kern="0" dirty="0">
              <a:solidFill>
                <a:srgbClr val="0070C0"/>
              </a:solidFill>
              <a:latin typeface="Cambria"/>
              <a:sym typeface="Cambria"/>
            </a:endParaRPr>
          </a:p>
        </p:txBody>
      </p:sp>
      <p:sp>
        <p:nvSpPr>
          <p:cNvPr id="770" name="TextBox 23"/>
          <p:cNvSpPr/>
          <p:nvPr/>
        </p:nvSpPr>
        <p:spPr>
          <a:xfrm>
            <a:off x="1386557" y="2818435"/>
            <a:ext cx="16982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2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д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ома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ребенка</a:t>
            </a:r>
            <a:endParaRPr sz="1600" kern="0" dirty="0">
              <a:solidFill>
                <a:srgbClr val="0070C0"/>
              </a:solidFill>
              <a:latin typeface="Cambria"/>
              <a:sym typeface="Cambria"/>
            </a:endParaRPr>
          </a:p>
        </p:txBody>
      </p:sp>
      <p:sp>
        <p:nvSpPr>
          <p:cNvPr id="771" name="TextBox 24"/>
          <p:cNvSpPr/>
          <p:nvPr/>
        </p:nvSpPr>
        <p:spPr>
          <a:xfrm>
            <a:off x="4059450" y="2691106"/>
            <a:ext cx="195162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77800" indent="-17780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3</a:t>
            </a:r>
            <a:r>
              <a:rPr sz="1400" b="1" kern="0" dirty="0">
                <a:solidFill>
                  <a:srgbClr val="C0000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медицинские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организации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/>
            </a:r>
            <a:b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</a:b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особого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типа</a:t>
            </a:r>
            <a: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  <a:t/>
            </a:r>
            <a:br>
              <a:rPr sz="1600" kern="0" dirty="0">
                <a:solidFill>
                  <a:srgbClr val="0070C0"/>
                </a:solidFill>
                <a:latin typeface="Cambria"/>
                <a:sym typeface="Cambria"/>
              </a:rPr>
            </a:br>
            <a:endParaRPr sz="1600" kern="0" dirty="0">
              <a:solidFill>
                <a:srgbClr val="0070C0"/>
              </a:solidFill>
              <a:latin typeface="Cambria"/>
              <a:sym typeface="Cambria"/>
            </a:endParaRPr>
          </a:p>
        </p:txBody>
      </p:sp>
      <p:pic>
        <p:nvPicPr>
          <p:cNvPr id="772" name="Picture 5" descr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86425" y="1349000"/>
            <a:ext cx="865324" cy="86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Picture 2" descr="Picture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089870" y="1578555"/>
            <a:ext cx="1052577" cy="62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Picture 8" descr="Picture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92002" y="2787842"/>
            <a:ext cx="1098147" cy="914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Picture 10" descr="Picture 10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10169" y="2519122"/>
            <a:ext cx="1076388" cy="1024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Picture 11" descr="Picture 11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067909" y="3816702"/>
            <a:ext cx="1060024" cy="1241497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Прямоугольник 29"/>
          <p:cNvSpPr/>
          <p:nvPr/>
        </p:nvSpPr>
        <p:spPr>
          <a:xfrm>
            <a:off x="290580" y="5044488"/>
            <a:ext cx="88314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36698C"/>
                </a:solidFill>
              </a:defRPr>
            </a:pP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В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области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 </a:t>
            </a:r>
            <a:r>
              <a:rPr sz="2000" b="1" kern="0" dirty="0" err="1">
                <a:solidFill>
                  <a:srgbClr val="36698C"/>
                </a:solidFill>
                <a:latin typeface="Cambria"/>
                <a:sym typeface="Cambria"/>
              </a:rPr>
              <a:t>работает</a:t>
            </a:r>
            <a:r>
              <a:rPr sz="2000" b="1" kern="0" dirty="0">
                <a:solidFill>
                  <a:srgbClr val="36698C"/>
                </a:solidFill>
                <a:latin typeface="Cambria"/>
                <a:sym typeface="Cambria"/>
              </a:rPr>
              <a:t>:</a:t>
            </a:r>
            <a:endParaRPr sz="2000" b="1" kern="0" dirty="0">
              <a:solidFill>
                <a:srgbClr val="36698C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800" b="1"/>
            </a:pPr>
            <a:endParaRPr sz="8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9" name="Picture 3" descr="Picture 3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3005" y="5484380"/>
            <a:ext cx="1245122" cy="124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Picture 5" descr="Picture 5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200229" y="5484380"/>
            <a:ext cx="1298045" cy="1298044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Нашивка 26"/>
          <p:cNvSpPr/>
          <p:nvPr/>
        </p:nvSpPr>
        <p:spPr>
          <a:xfrm>
            <a:off x="878757" y="891532"/>
            <a:ext cx="314326" cy="314326"/>
          </a:xfrm>
          <a:prstGeom prst="chevron">
            <a:avLst>
              <a:gd name="adj" fmla="val 50000"/>
            </a:avLst>
          </a:prstGeom>
          <a:solidFill>
            <a:srgbClr val="36698C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mbria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1419" y="4291954"/>
            <a:ext cx="508288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взрослых </a:t>
            </a:r>
            <a:r>
              <a:rPr lang="ru-RU" sz="1600" b="1" kern="0" dirty="0">
                <a:solidFill>
                  <a:srgbClr val="C00000"/>
                </a:solidFill>
                <a:latin typeface="Cambria"/>
                <a:sym typeface="Cambria"/>
              </a:rPr>
              <a:t>82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, детских </a:t>
            </a:r>
            <a:r>
              <a:rPr lang="ru-RU" sz="1600" b="1" kern="0" dirty="0">
                <a:solidFill>
                  <a:srgbClr val="C00000"/>
                </a:solidFill>
                <a:latin typeface="Cambria"/>
                <a:sym typeface="Cambria"/>
              </a:rPr>
              <a:t>35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, в </a:t>
            </a:r>
            <a:r>
              <a:rPr lang="ru-RU" sz="1600" b="1" kern="0" dirty="0" err="1">
                <a:solidFill>
                  <a:srgbClr val="0070C0"/>
                </a:solidFill>
                <a:latin typeface="Cambria"/>
                <a:sym typeface="Cambria"/>
              </a:rPr>
              <a:t>т.ч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. в г. Кирове:</a:t>
            </a:r>
            <a:endParaRPr lang="en-US" sz="1600" b="1" kern="0" dirty="0">
              <a:solidFill>
                <a:srgbClr val="0070C0"/>
              </a:solidFill>
              <a:latin typeface="Cambria"/>
              <a:sym typeface="Cambri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lang="ru-RU" sz="1600" b="1" kern="0">
                <a:solidFill>
                  <a:srgbClr val="0070C0"/>
                </a:solidFill>
                <a:latin typeface="Cambria"/>
                <a:sym typeface="Cambria"/>
              </a:rPr>
              <a:t>всего </a:t>
            </a:r>
            <a:r>
              <a:rPr lang="ru-RU" sz="1600" b="1" kern="0">
                <a:solidFill>
                  <a:srgbClr val="C00000"/>
                </a:solidFill>
                <a:latin typeface="Cambria"/>
                <a:sym typeface="Cambria"/>
              </a:rPr>
              <a:t>42 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(взрослых </a:t>
            </a:r>
            <a:r>
              <a:rPr lang="ru-RU" sz="1600" b="1" kern="0" dirty="0">
                <a:solidFill>
                  <a:srgbClr val="C00000"/>
                </a:solidFill>
                <a:latin typeface="Cambria"/>
                <a:sym typeface="Cambria"/>
              </a:rPr>
              <a:t>30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, детских </a:t>
            </a:r>
            <a:r>
              <a:rPr lang="ru-RU" sz="1600" b="1" kern="0" dirty="0">
                <a:solidFill>
                  <a:srgbClr val="C00000"/>
                </a:solidFill>
                <a:latin typeface="Cambria"/>
                <a:sym typeface="Cambria"/>
              </a:rPr>
              <a:t>12</a:t>
            </a:r>
            <a:r>
              <a:rPr lang="ru-RU" sz="1600" b="1" kern="0" dirty="0">
                <a:solidFill>
                  <a:srgbClr val="0070C0"/>
                </a:solidFill>
                <a:latin typeface="Cambria"/>
                <a:sym typeface="Cambria"/>
              </a:rPr>
              <a:t>) </a:t>
            </a:r>
          </a:p>
        </p:txBody>
      </p:sp>
      <p:sp>
        <p:nvSpPr>
          <p:cNvPr id="766" name="TextBox 19"/>
          <p:cNvSpPr/>
          <p:nvPr/>
        </p:nvSpPr>
        <p:spPr>
          <a:xfrm>
            <a:off x="1355581" y="3967438"/>
            <a:ext cx="50387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0850" indent="-45085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lang="ru-RU" b="1" kern="0" dirty="0">
                <a:solidFill>
                  <a:srgbClr val="C00000"/>
                </a:solidFill>
                <a:latin typeface="Cambria"/>
                <a:sym typeface="Cambria"/>
              </a:rPr>
              <a:t>117</a:t>
            </a:r>
            <a:r>
              <a:rPr b="1" kern="0" dirty="0">
                <a:solidFill>
                  <a:srgbClr val="C00000"/>
                </a:solidFill>
                <a:latin typeface="Cambria"/>
                <a:sym typeface="Cambria"/>
              </a:rPr>
              <a:t> 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п</a:t>
            </a:r>
            <a:r>
              <a:rPr sz="1600" kern="0" dirty="0" err="1">
                <a:solidFill>
                  <a:srgbClr val="0070C0"/>
                </a:solidFill>
                <a:latin typeface="Cambria"/>
                <a:sym typeface="Cambria"/>
              </a:rPr>
              <a:t>оликлини</a:t>
            </a:r>
            <a:r>
              <a:rPr lang="ru-RU" sz="1600" kern="0" dirty="0" err="1">
                <a:solidFill>
                  <a:srgbClr val="0070C0"/>
                </a:solidFill>
                <a:latin typeface="Cambria"/>
                <a:sym typeface="Cambria"/>
              </a:rPr>
              <a:t>ческих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 подразделений</a:t>
            </a:r>
            <a:endParaRPr b="1" kern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Picture 12" descr="Picture 12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043425" y="2403224"/>
            <a:ext cx="1113786" cy="111378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Box 20"/>
          <p:cNvSpPr/>
          <p:nvPr/>
        </p:nvSpPr>
        <p:spPr>
          <a:xfrm>
            <a:off x="3998657" y="1476555"/>
            <a:ext cx="207321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177800" indent="-17780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lang="ru-RU" b="1" kern="0" dirty="0">
                <a:solidFill>
                  <a:srgbClr val="C00000"/>
                </a:solidFill>
                <a:latin typeface="Cambria"/>
                <a:sym typeface="Cambria"/>
              </a:rPr>
              <a:t>4</a:t>
            </a:r>
            <a:r>
              <a:rPr sz="1400" kern="0" dirty="0">
                <a:solidFill>
                  <a:srgbClr val="0070C0"/>
                </a:solidFill>
                <a:latin typeface="Cambria"/>
                <a:sym typeface="Cambria"/>
              </a:rPr>
              <a:t> </a:t>
            </a:r>
            <a:r>
              <a:rPr lang="ru-RU" sz="1600" kern="0" dirty="0">
                <a:solidFill>
                  <a:srgbClr val="0070C0"/>
                </a:solidFill>
                <a:latin typeface="Cambria"/>
                <a:sym typeface="Cambria"/>
              </a:rPr>
              <a:t>самостоятельные поликлинические организации</a:t>
            </a:r>
            <a:endParaRPr b="1" kern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Picture 5" descr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6095" y="3873463"/>
            <a:ext cx="865324" cy="8635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458708" y="3597568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indent="-45085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C00000"/>
                </a:solidFill>
              </a:defRPr>
            </a:pPr>
            <a:r>
              <a:rPr lang="ru-RU" b="1" kern="0" dirty="0">
                <a:solidFill>
                  <a:srgbClr val="C00000"/>
                </a:solidFill>
                <a:latin typeface="Cambria"/>
                <a:sym typeface="Cambria"/>
              </a:rPr>
              <a:t>В том числе: </a:t>
            </a:r>
            <a:endParaRPr lang="en-US" b="1" kern="0" dirty="0">
              <a:solidFill>
                <a:srgbClr val="C00000"/>
              </a:solidFill>
              <a:latin typeface="Cambria"/>
              <a:sym typeface="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353" y="5459272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latin typeface="Cambria"/>
                <a:sym typeface="Cambria"/>
              </a:rPr>
              <a:t>врачей:</a:t>
            </a:r>
            <a:r>
              <a:rPr lang="ru-RU" kern="0" dirty="0">
                <a:solidFill>
                  <a:srgbClr val="000000"/>
                </a:solidFill>
                <a:latin typeface="Cambria"/>
                <a:sym typeface="Cambria"/>
              </a:rPr>
              <a:t> </a:t>
            </a:r>
            <a:r>
              <a:rPr lang="ru-RU" b="1" kern="0" dirty="0">
                <a:solidFill>
                  <a:srgbClr val="0070C0"/>
                </a:solidFill>
                <a:latin typeface="Cambria"/>
                <a:sym typeface="Cambria"/>
              </a:rPr>
              <a:t>4 482 чел.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43876" y="5459272"/>
            <a:ext cx="439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b="1" kern="0" dirty="0">
                <a:solidFill>
                  <a:srgbClr val="FF0000"/>
                </a:solidFill>
                <a:latin typeface="Cambria"/>
                <a:sym typeface="Cambria"/>
              </a:rPr>
              <a:t>среднего </a:t>
            </a:r>
            <a:r>
              <a:rPr lang="ru-RU" b="1" kern="0" dirty="0" err="1">
                <a:solidFill>
                  <a:srgbClr val="FF0000"/>
                </a:solidFill>
                <a:latin typeface="Cambria"/>
                <a:sym typeface="Cambria"/>
              </a:rPr>
              <a:t>мед.персонала</a:t>
            </a:r>
            <a:r>
              <a:rPr lang="ru-RU" b="1" kern="0" dirty="0">
                <a:solidFill>
                  <a:srgbClr val="FF0000"/>
                </a:solidFill>
                <a:latin typeface="Cambria"/>
                <a:sym typeface="Cambria"/>
              </a:rPr>
              <a:t>:</a:t>
            </a:r>
            <a:r>
              <a:rPr lang="ru-RU" b="1" kern="0" dirty="0">
                <a:solidFill>
                  <a:srgbClr val="0070C0"/>
                </a:solidFill>
                <a:latin typeface="Cambria"/>
                <a:sym typeface="Cambria"/>
              </a:rPr>
              <a:t> 11 638 чел.</a:t>
            </a:r>
            <a:r>
              <a:rPr lang="ru-RU" b="1" kern="0" dirty="0">
                <a:solidFill>
                  <a:srgbClr val="FF0000"/>
                </a:solidFill>
                <a:latin typeface="Cambria"/>
                <a:sym typeface="Cambria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7330" y="6102527"/>
            <a:ext cx="2797613" cy="755473"/>
          </a:xfrm>
          <a:prstGeom prst="rect">
            <a:avLst/>
          </a:prstGeom>
          <a:solidFill>
            <a:srgbClr val="EEF4F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mbria"/>
              <a:cs typeface="Arial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1171901" y="6105591"/>
            <a:ext cx="2815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24465D"/>
                </a:solidFill>
                <a:cs typeface="Helvetica" pitchFamily="34" charset="0"/>
              </a:rPr>
              <a:t>в подведомственных МО </a:t>
            </a:r>
          </a:p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  <a:cs typeface="Helvetica" pitchFamily="34" charset="0"/>
              </a:rPr>
              <a:t>     4</a:t>
            </a:r>
            <a:r>
              <a:rPr lang="en-US" altLang="ru-RU" sz="1800" b="1" dirty="0">
                <a:solidFill>
                  <a:srgbClr val="C00000"/>
                </a:solidFill>
                <a:cs typeface="Helvetica" pitchFamily="34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cs typeface="Helvetica" pitchFamily="34" charset="0"/>
              </a:rPr>
              <a:t> тыс.  </a:t>
            </a:r>
            <a:r>
              <a:rPr lang="ru-RU" altLang="ru-RU" sz="1400" b="1" dirty="0">
                <a:solidFill>
                  <a:srgbClr val="C00000"/>
                </a:solidFill>
                <a:cs typeface="Helvetica" pitchFamily="34" charset="0"/>
              </a:rPr>
              <a:t>рублей</a:t>
            </a:r>
          </a:p>
        </p:txBody>
      </p:sp>
      <p:pic>
        <p:nvPicPr>
          <p:cNvPr id="35" name="Picture 3" descr="C:\Documents and Settings\Голуб\!!!!!!!\Презентации\День главврача (декабрь 2016)\Реализация Указа 597 (декабрь 2016)\зарплата син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709" y="6380262"/>
            <a:ext cx="379788" cy="3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27"/>
          <p:cNvSpPr>
            <a:spLocks noChangeArrowheads="1"/>
          </p:cNvSpPr>
          <p:nvPr/>
        </p:nvSpPr>
        <p:spPr bwMode="auto">
          <a:xfrm>
            <a:off x="1085159" y="5842731"/>
            <a:ext cx="2789784" cy="259796"/>
          </a:xfrm>
          <a:prstGeom prst="rect">
            <a:avLst/>
          </a:prstGeom>
          <a:solidFill>
            <a:srgbClr val="3669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FFFFFF"/>
                </a:solidFill>
                <a:latin typeface="Trebuchet MS" pitchFamily="34" charset="0"/>
                <a:cs typeface="Helvetica" pitchFamily="34" charset="0"/>
              </a:rPr>
              <a:t>Средняя заработная плата</a:t>
            </a:r>
          </a:p>
        </p:txBody>
      </p: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5650134" y="6106941"/>
            <a:ext cx="2815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24465D"/>
                </a:solidFill>
                <a:cs typeface="Helvetica" pitchFamily="34" charset="0"/>
              </a:rPr>
              <a:t>в подведомственных МО </a:t>
            </a:r>
          </a:p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  <a:cs typeface="Helvetica" pitchFamily="34" charset="0"/>
              </a:rPr>
              <a:t>     </a:t>
            </a:r>
            <a:r>
              <a:rPr lang="en-US" altLang="ru-RU" sz="1800" b="1" dirty="0">
                <a:solidFill>
                  <a:srgbClr val="C00000"/>
                </a:solidFill>
                <a:cs typeface="Helvetica" pitchFamily="34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cs typeface="Helvetica" pitchFamily="34" charset="0"/>
              </a:rPr>
              <a:t>1,2 тыс.  </a:t>
            </a:r>
            <a:r>
              <a:rPr lang="ru-RU" altLang="ru-RU" sz="1400" b="1" dirty="0">
                <a:solidFill>
                  <a:srgbClr val="C00000"/>
                </a:solidFill>
                <a:cs typeface="Helvetica" pitchFamily="34" charset="0"/>
              </a:rPr>
              <a:t>рублей</a:t>
            </a:r>
          </a:p>
        </p:txBody>
      </p:sp>
      <p:sp>
        <p:nvSpPr>
          <p:cNvPr id="41" name="Прямоугольник 27"/>
          <p:cNvSpPr>
            <a:spLocks noChangeArrowheads="1"/>
          </p:cNvSpPr>
          <p:nvPr/>
        </p:nvSpPr>
        <p:spPr bwMode="auto">
          <a:xfrm>
            <a:off x="5642939" y="5821146"/>
            <a:ext cx="2789784" cy="259796"/>
          </a:xfrm>
          <a:prstGeom prst="rect">
            <a:avLst/>
          </a:prstGeom>
          <a:solidFill>
            <a:srgbClr val="3669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FFFFFF"/>
                </a:solidFill>
                <a:latin typeface="Trebuchet MS" pitchFamily="34" charset="0"/>
                <a:cs typeface="Helvetica" pitchFamily="34" charset="0"/>
              </a:rPr>
              <a:t>Средняя заработная плата</a:t>
            </a:r>
          </a:p>
        </p:txBody>
      </p:sp>
      <p:pic>
        <p:nvPicPr>
          <p:cNvPr id="42" name="Picture 3" descr="C:\Documents and Settings\Голуб\!!!!!!!\Презентации\День главврача (декабрь 2016)\Реализация Указа 597 (декабрь 2016)\зарплата син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185" y="6380261"/>
            <a:ext cx="379788" cy="3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107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0688" y="1758726"/>
            <a:ext cx="8496944" cy="247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4400" b="1" kern="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Благодарю за внимание</a:t>
            </a:r>
            <a:endParaRPr lang="ru-RU" sz="4400" b="1" kern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550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9449" y="23751"/>
            <a:ext cx="642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4DAB89">
                  <a:lumMod val="75000"/>
                </a:srgbClr>
              </a:buClr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Проект «Бережливая поликлиника» - старт внедрения методов бережливого производства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112" y="5068291"/>
            <a:ext cx="8429754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срок до 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сентября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– завершение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этапа проекта </a:t>
            </a:r>
            <a:r>
              <a:rPr lang="ru-RU" dirty="0"/>
              <a:t>в 2 взрослых и 2 детских поликлиниках г. Кирова.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июля 2017 года – начало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этапа проекта </a:t>
            </a:r>
            <a:r>
              <a:rPr lang="ru-RU" dirty="0"/>
              <a:t>в </a:t>
            </a:r>
            <a:r>
              <a:rPr lang="ru-RU" dirty="0" smtClean="0"/>
              <a:t>8 </a:t>
            </a:r>
            <a:r>
              <a:rPr lang="ru-RU" dirty="0"/>
              <a:t>взрослых и 5 детских поликлиниках Кировской области.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5880" y="1001363"/>
            <a:ext cx="7643209" cy="784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95250" indent="1787525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5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– создание идеальной </a:t>
            </a:r>
            <a:r>
              <a:rPr lang="ru-RU" sz="15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модели организации первичной медико-санитарной помощи, ориентированной на сбережение временных затрат пациента и медицинского персонала </a:t>
            </a:r>
            <a:endParaRPr lang="ru-RU" sz="1500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111" y="1910431"/>
            <a:ext cx="8680931" cy="250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 hangingPunct="0">
              <a:lnSpc>
                <a:spcPts val="2280"/>
              </a:lnSpc>
              <a:spcBef>
                <a:spcPts val="50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Pct val="100000"/>
              <a:buFont typeface="Wingdings" pitchFamily="2" charset="2"/>
              <a:buChar char=""/>
            </a:pPr>
            <a:r>
              <a:rPr lang="ru-RU" sz="1500" b="1" kern="0" dirty="0">
                <a:solidFill>
                  <a:srgbClr val="4DAB89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Доступность медицинской помощи путем исключения неэффективных процессов</a:t>
            </a:r>
            <a:r>
              <a:rPr lang="ru-RU" sz="15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, бережное отношение к временному ресурсу как основной ценности, </a:t>
            </a:r>
          </a:p>
          <a:p>
            <a:pPr marL="342900" indent="-342900" fontAlgn="auto" hangingPunct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Pct val="100000"/>
              <a:buFont typeface="Wingdings" pitchFamily="2" charset="2"/>
              <a:buChar char=""/>
              <a:tabLst>
                <a:tab pos="0" algn="l"/>
              </a:tabLst>
            </a:pPr>
            <a:r>
              <a:rPr lang="ru-RU" sz="1500" b="1" kern="0" dirty="0">
                <a:solidFill>
                  <a:srgbClr val="4DAB89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Комфортные условия пребывания в поликлинике</a:t>
            </a:r>
            <a:r>
              <a:rPr lang="ru-RU" sz="15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, эстетический эффект, новый облик поликлиники, комфортная регистратура, понятная для пациента, удобная запись на прием к врачу, </a:t>
            </a:r>
          </a:p>
          <a:p>
            <a:pPr marL="342900" indent="-342900" fontAlgn="auto" hangingPunct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Pct val="100000"/>
              <a:buFont typeface="Wingdings" pitchFamily="2" charset="2"/>
              <a:buChar char=""/>
              <a:tabLst>
                <a:tab pos="0" algn="l"/>
              </a:tabLst>
            </a:pPr>
            <a:r>
              <a:rPr lang="ru-RU" sz="1500" b="1" kern="0" dirty="0">
                <a:solidFill>
                  <a:srgbClr val="4DAB89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Рациональная маршрутизация</a:t>
            </a:r>
            <a:r>
              <a:rPr lang="ru-RU" sz="15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, </a:t>
            </a:r>
          </a:p>
          <a:p>
            <a:pPr marL="342900" indent="-342900" fontAlgn="auto" hangingPunct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Pct val="100000"/>
              <a:buFont typeface="Wingdings" pitchFamily="2" charset="2"/>
              <a:buChar char=""/>
              <a:tabLst>
                <a:tab pos="0" algn="l"/>
              </a:tabLst>
            </a:pPr>
            <a:r>
              <a:rPr lang="ru-RU" sz="1500" b="1" kern="0" dirty="0">
                <a:solidFill>
                  <a:srgbClr val="4DAB89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Полный переход к электронному документообороту</a:t>
            </a:r>
          </a:p>
          <a:p>
            <a:pPr marL="342900" indent="-342900" fontAlgn="auto" hangingPunct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SzPct val="100000"/>
              <a:buFont typeface="Wingdings" pitchFamily="2" charset="2"/>
              <a:buChar char=""/>
              <a:tabLst>
                <a:tab pos="0" algn="l"/>
              </a:tabLst>
            </a:pPr>
            <a:r>
              <a:rPr lang="ru-RU" sz="1500" b="1" kern="0" dirty="0">
                <a:solidFill>
                  <a:srgbClr val="4DAB89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Приветливый и квалифицированный персонал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8149" y="940646"/>
            <a:ext cx="2006221" cy="36562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468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НАША ЦЕЛЬ </a:t>
            </a:r>
            <a:endParaRPr lang="ru-RU" b="1" kern="0" dirty="0">
              <a:solidFill>
                <a:srgbClr val="FFFFFF"/>
              </a:solidFill>
              <a:latin typeface="Cambria"/>
              <a:cs typeface="Arial"/>
              <a:sym typeface="Cambri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469065"/>
            <a:ext cx="9144000" cy="658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41325" indent="-263525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Удовлетворенность пациента </a:t>
            </a:r>
            <a:r>
              <a:rPr lang="ru-RU" sz="16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условиями и качеством оказания медицинской помощи,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Cambria"/>
            </a:endParaRPr>
          </a:p>
          <a:p>
            <a:pPr marL="441325" indent="-263525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Повышение престижности работы </a:t>
            </a:r>
            <a:r>
              <a:rPr lang="ru-RU" sz="16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mbria"/>
              </a:rPr>
              <a:t>специалистов первичного звена </a:t>
            </a:r>
          </a:p>
        </p:txBody>
      </p:sp>
    </p:spTree>
    <p:extLst>
      <p:ext uri="{BB962C8B-B14F-4D97-AF65-F5344CB8AC3E}">
        <p14:creationId xmlns:p14="http://schemas.microsoft.com/office/powerpoint/2010/main" xmlns="" val="202491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0782" y="925360"/>
            <a:ext cx="7671460" cy="14642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16000" lvl="0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поручению Минздрава России  Кировская область приступила к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реализации федерального пилотного проекта «Бережливая поликлиника» в рамках «второй волны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3721" y="5488569"/>
            <a:ext cx="1882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26.04.2017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55852" y="8451"/>
            <a:ext cx="6188148" cy="60482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«Бережливая поликлиника»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Кировской области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7089" y="2717812"/>
            <a:ext cx="4991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Принято распоряжение министерства здравоохранения Кировской области от 21.04.2017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266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работе областных государственных медицинских организаций в рамках проекта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«Бережливая поликлиника»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717" y="2556835"/>
            <a:ext cx="5793145" cy="25827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9"/>
          <a:stretch>
            <a:fillRect/>
          </a:stretch>
        </p:blipFill>
        <p:spPr bwMode="auto">
          <a:xfrm>
            <a:off x="6009859" y="2995349"/>
            <a:ext cx="2587876" cy="33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C:\Документы\Диск D\Поскребышева Светлана\Презентации\!Пиктограммы для презентаций\докумен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70" y="2654168"/>
            <a:ext cx="351731" cy="4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32862" y="2487064"/>
            <a:ext cx="800100" cy="80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2" descr="C:\Документы\Диск D\Поскребышева Светлана\Презентации\!Пиктограммы для презентаций\докумен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54" y="2643606"/>
            <a:ext cx="351731" cy="4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7918" y="5508078"/>
            <a:ext cx="2219661" cy="369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45719" rIns="45719" bIns="45719" numCol="1" spcCol="38100" rtlCol="0" anchor="ctr">
            <a:spAutoFit/>
          </a:bodyPr>
          <a:lstStyle/>
          <a:p>
            <a:pPr marL="215900" lvl="0" indent="-13335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  ПРОЕКТА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43" y="6030592"/>
            <a:ext cx="3003432" cy="369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45719" rIns="45719" bIns="45719" numCol="1" spcCol="38100" rtlCol="0" anchor="ctr">
            <a:spAutoFit/>
          </a:bodyPr>
          <a:lstStyle/>
          <a:p>
            <a:pPr marL="215900" lvl="0" indent="-13335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ОКОНЧАНИЕ  ПРОЕКТА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7491" y="6011084"/>
            <a:ext cx="1882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01.09.2017 </a:t>
            </a:r>
          </a:p>
        </p:txBody>
      </p:sp>
    </p:spTree>
    <p:extLst>
      <p:ext uri="{BB962C8B-B14F-4D97-AF65-F5344CB8AC3E}">
        <p14:creationId xmlns:p14="http://schemas.microsoft.com/office/powerpoint/2010/main" xmlns="" val="397228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29803" y="10210"/>
            <a:ext cx="5980847" cy="1464231"/>
          </a:xfrm>
          <a:prstGeom prst="round2Diag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Реализация </a:t>
            </a:r>
            <a:r>
              <a:rPr lang="ru-RU" sz="2000" b="1" dirty="0" smtClean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федерального пилотного </a:t>
            </a: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проекта </a:t>
            </a:r>
          </a:p>
          <a:p>
            <a:pPr algn="ctr"/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«Бережливая поликлиника» </a:t>
            </a:r>
          </a:p>
          <a:p>
            <a:pPr algn="ctr"/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в Кировской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6471" y="1460665"/>
            <a:ext cx="8677275" cy="37471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 перечень поликлиник для участия в проекте</a:t>
            </a: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Определены направления реализации пилотного проекта</a:t>
            </a:r>
          </a:p>
          <a:p>
            <a:pPr marL="900113">
              <a:spcBef>
                <a:spcPts val="3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Trebuchet MS"/>
              </a:rPr>
              <a:t>КОГБУЗ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Trebuchet MS"/>
              </a:rPr>
              <a:t>«Кировский клинико-диагностический центр»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0463" indent="-2603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●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Поликлиника № 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«Организация  работы процедурного кабинета, организация  работы кабинета профилактики»</a:t>
            </a:r>
          </a:p>
          <a:p>
            <a:pPr marL="1160463" indent="-2603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●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Поликлиника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№ 7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«Оптимизация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рабочего пространства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поликлиники, построение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логистических потоков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пациентов»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113" lvl="0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КОГБУЗ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«Детский клинический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консультативно- диагностический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центр»</a:t>
            </a:r>
          </a:p>
          <a:p>
            <a:pPr marL="1160463" lvl="0" indent="-2603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●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Детская поликлиника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«Оптимизация профилактической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работы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неорганизованными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детьми на педиатрическом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участке»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1160463" lvl="0" indent="-2603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●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Детская поликлиника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«Оптимизация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работы регистратуры в детской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поликлинике»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 descr="http://kgb8.ru/includes/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71" y="2556708"/>
            <a:ext cx="768776" cy="8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ttps://src.kleos.ru/file/org/2016/5/25/logo_vq9s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45" y="4339908"/>
            <a:ext cx="963854" cy="4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76471" y="5797120"/>
            <a:ext cx="8734180" cy="1021556"/>
          </a:xfrm>
          <a:prstGeom prst="round2Diag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К данным поликлиникам прикреплено</a:t>
            </a:r>
            <a:br>
              <a:rPr lang="ru-RU" b="1" dirty="0" smtClean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более 70 тыс.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взрослых </a:t>
            </a:r>
            <a:r>
              <a:rPr lang="ru-RU" b="1" dirty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порядка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 детей</a:t>
            </a:r>
            <a:r>
              <a:rPr lang="ru-RU" b="1" dirty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solidFill>
                <a:srgbClr val="01010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выполняется </a:t>
            </a:r>
            <a:r>
              <a:rPr lang="ru-RU" b="1" dirty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1,5 тысяч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10101"/>
                </a:solidFill>
                <a:latin typeface="Arial" pitchFamily="34" charset="0"/>
                <a:cs typeface="Arial" pitchFamily="34" charset="0"/>
              </a:rPr>
              <a:t>посещений в день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96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1"/>
          <a:stretch/>
        </p:blipFill>
        <p:spPr>
          <a:xfrm>
            <a:off x="4698658" y="3194464"/>
            <a:ext cx="4040776" cy="2885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3"/>
          <a:stretch/>
        </p:blipFill>
        <p:spPr>
          <a:xfrm>
            <a:off x="342522" y="3194468"/>
            <a:ext cx="4075808" cy="2901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5963" y="1294546"/>
            <a:ext cx="86300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дорожная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карта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Минздрава  Кировской области, согласованная МЗ РФ</a:t>
            </a:r>
          </a:p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тактический план реализации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проекта «Бережливая поликлиника»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Минздрава Кировской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области, состоящий из 59 пунктов. На 30 отчетную неделю запланировано к выполнению 17 пунктов, все выполнены.</a:t>
            </a:r>
          </a:p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тактические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проекта 4х поликлиник-участников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оценки удовлетворенности пациентов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пилотных поликлиник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06338" y="105460"/>
            <a:ext cx="5804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Работа проектного офиса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522" y="883303"/>
            <a:ext cx="4115178" cy="36933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проектном офисе размещены: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79856"/>
            <a:ext cx="9144000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Заседания проектного офиса осуществляются еженедельно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 по средам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253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42522" y="883303"/>
            <a:ext cx="6163054" cy="36933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Размещены Листы предложений и Листы проблем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2519" y="1394015"/>
            <a:ext cx="3360717" cy="774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Поступило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 предложений</a:t>
            </a:r>
            <a:b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</a:b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и взято на реализацию: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933" y="2146053"/>
            <a:ext cx="3360717" cy="1251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7800" marR="0" indent="-177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●"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От пациентов </a:t>
            </a: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37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           реализовано</a:t>
            </a:r>
          </a:p>
          <a:p>
            <a:pPr marL="177800" marR="0" indent="-177800" algn="l" defTabSz="914400" rtl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●"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 сотрудников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реализовано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68135" y="1567543"/>
            <a:ext cx="285008" cy="380011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99462" y="2457057"/>
            <a:ext cx="427511" cy="346650"/>
          </a:xfrm>
          <a:prstGeom prst="roundRect">
            <a:avLst>
              <a:gd name="adj" fmla="val 35445"/>
            </a:avLst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25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1961" y="3038948"/>
            <a:ext cx="427511" cy="346650"/>
          </a:xfrm>
          <a:prstGeom prst="roundRect">
            <a:avLst>
              <a:gd name="adj" fmla="val 35445"/>
            </a:avLst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13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92888" y="1400761"/>
            <a:ext cx="3672740" cy="784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Поступило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 обращений</a:t>
            </a:r>
            <a:b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</a:b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по проблемам и взято</a:t>
            </a:r>
            <a:b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</a:b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на реализацию: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92888" y="2176764"/>
            <a:ext cx="3672740" cy="1251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7800" marR="0" indent="-177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itchFamily="34" charset="0"/>
              <a:buChar char="●"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От пациентов </a:t>
            </a: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54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           реализовано</a:t>
            </a:r>
          </a:p>
          <a:p>
            <a:pPr marL="177800" marR="0" indent="-177800" algn="l" defTabSz="914400" rtl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itchFamily="34" charset="0"/>
              <a:buChar char="●"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 сотрудников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реализовано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748504" y="1413164"/>
            <a:ext cx="285008" cy="380011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79831" y="2468932"/>
            <a:ext cx="427511" cy="346650"/>
          </a:xfrm>
          <a:prstGeom prst="roundRect">
            <a:avLst>
              <a:gd name="adj" fmla="val 35445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23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32330" y="3050823"/>
            <a:ext cx="427511" cy="346650"/>
          </a:xfrm>
          <a:prstGeom prst="roundRect">
            <a:avLst>
              <a:gd name="adj" fmla="val 35445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mbria"/>
              </a:rPr>
              <a:t>20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8518" y="4004882"/>
            <a:ext cx="8040415" cy="36933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indent="268288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сотрудников принципам бережливого производства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859841" y="4659098"/>
            <a:ext cx="671104" cy="710470"/>
            <a:chOff x="896438" y="4496406"/>
            <a:chExt cx="678872" cy="70498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896438" y="4496406"/>
              <a:ext cx="678872" cy="684372"/>
            </a:xfrm>
            <a:prstGeom prst="roundRect">
              <a:avLst/>
            </a:prstGeom>
            <a:solidFill>
              <a:srgbClr val="3A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3" name="Picture 2" descr="C:\инфомат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99" y="4541879"/>
              <a:ext cx="580328" cy="65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826544" y="4783423"/>
            <a:ext cx="6819541" cy="586145"/>
          </a:xfrm>
          <a:prstGeom prst="roundRect">
            <a:avLst>
              <a:gd name="adj" fmla="val 9544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0" rIns="45719" bIns="0" numCol="1" spcCol="38100" rtlCol="0" anchor="ctr">
            <a:spAutoFit/>
          </a:bodyPr>
          <a:lstStyle/>
          <a:p>
            <a:pPr marL="36195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Обучено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362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человека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91,6%.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53143" y="4685196"/>
            <a:ext cx="678872" cy="684372"/>
            <a:chOff x="259279" y="2824350"/>
            <a:chExt cx="914400" cy="89064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9279" y="2824350"/>
              <a:ext cx="914400" cy="890649"/>
            </a:xfrm>
            <a:prstGeom prst="roundRect">
              <a:avLst/>
            </a:prstGeom>
            <a:solidFill>
              <a:srgbClr val="3A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2" name="Picture 2" descr="C:\учащиеся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84" y="2896713"/>
              <a:ext cx="860116" cy="725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121586" y="1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Реализация проекта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«Бережливая поликлиника» </a:t>
            </a:r>
          </a:p>
        </p:txBody>
      </p:sp>
    </p:spTree>
    <p:extLst>
      <p:ext uri="{BB962C8B-B14F-4D97-AF65-F5344CB8AC3E}">
        <p14:creationId xmlns:p14="http://schemas.microsoft.com/office/powerpoint/2010/main" xmlns="" val="204267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lum contrast="-7000"/>
          </a:blip>
          <a:srcRect/>
          <a:stretch>
            <a:fillRect/>
          </a:stretch>
        </p:blipFill>
        <p:spPr bwMode="auto">
          <a:xfrm>
            <a:off x="176202" y="2039557"/>
            <a:ext cx="2381978" cy="14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4" r="15633" b="5507"/>
          <a:stretch>
            <a:fillRect/>
          </a:stretch>
        </p:blipFill>
        <p:spPr bwMode="auto">
          <a:xfrm>
            <a:off x="2166193" y="2206888"/>
            <a:ext cx="2345320" cy="148251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6" t="2640" r="31943" b="22113"/>
          <a:stretch>
            <a:fillRect/>
          </a:stretch>
        </p:blipFill>
        <p:spPr bwMode="auto">
          <a:xfrm>
            <a:off x="5649362" y="2286987"/>
            <a:ext cx="2971860" cy="153467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365" y="3889153"/>
            <a:ext cx="8724900" cy="28802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Размещена информация для населения об участии поликлиники в федеральном пилотном проекте «Бережливая поликлиника» </a:t>
            </a:r>
          </a:p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Разработаны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плакаты, листовки,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брошюры и мероприятия,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направленные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информирование населения по вопросам эффективности раннего выявления факторов риска развития неинфекционных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заболеваний</a:t>
            </a:r>
          </a:p>
          <a:p>
            <a:pPr marL="273050" indent="-273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Размещение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информации об итогах реализации проекта, лидерах проекта и лучших практиках 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СМИ, на сайте Правительства Кировской области, сайте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Минздрава Кировской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793" y="5486463"/>
            <a:ext cx="1268673" cy="369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планах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7752" y="1016141"/>
            <a:ext cx="6077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опуляризация проекта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453"/>
            <a:ext cx="6455391" cy="646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7305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Информация о проекте «Бережливая поликлиника» размещена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202" y="1669969"/>
            <a:ext cx="5284521" cy="369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на сайте Правительства Кировской области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8983" y="1656346"/>
            <a:ext cx="2902239" cy="646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на сайте Минздрава Кировской области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8203" y="26566"/>
            <a:ext cx="6305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Реализация проекта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«Бережливая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поликлиника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»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097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4047" y="1988149"/>
            <a:ext cx="7378256" cy="1084419"/>
          </a:xfrm>
          <a:prstGeom prst="roundRect">
            <a:avLst>
              <a:gd name="adj" fmla="val 11188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Проводится изучение и оценка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процессов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пилотных поликлиниках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участием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ординаторов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студентов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курса (всего 20 обучающихся):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6983" y="1058591"/>
            <a:ext cx="8012161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В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заимодействие с ФГБОУ ВО Кировский ГМУ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203" y="26566"/>
            <a:ext cx="6305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Реализация проекта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«Бережливая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поликлиника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ookman Old Style"/>
                <a:cs typeface="Arial" pitchFamily="34" charset="0"/>
                <a:sym typeface="Bookman Old Style"/>
              </a:rPr>
              <a:t>»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Bookman Old Style"/>
              <a:cs typeface="Arial" pitchFamily="34" charset="0"/>
              <a:sym typeface="Bookman Old Style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4047" y="3510678"/>
            <a:ext cx="7378256" cy="2907226"/>
          </a:xfrm>
          <a:prstGeom prst="roundRect">
            <a:avLst>
              <a:gd name="adj" fmla="val 3553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Осуществляется  подготовительная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«Фабрики процессов»:</a:t>
            </a:r>
          </a:p>
          <a:p>
            <a:pPr marL="630238" indent="-268288">
              <a:spcBef>
                <a:spcPts val="4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Завершается работа по подготовке помещений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Фабрики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базе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центра ГМУ. </a:t>
            </a:r>
          </a:p>
          <a:p>
            <a:pPr marL="630238" indent="-268288">
              <a:spcBef>
                <a:spcPts val="4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Проучены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-тренеры</a:t>
            </a:r>
          </a:p>
          <a:p>
            <a:pPr marL="630238" indent="-268288">
              <a:spcBef>
                <a:spcPts val="4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учебные алгоритмы действий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сценариев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процессам поликлиники на базе стандартных операционных карт. </a:t>
            </a:r>
          </a:p>
          <a:p>
            <a:pPr marL="630238" indent="-268288">
              <a:spcBef>
                <a:spcPts val="4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Приступили к репетиционной отработке пилотного сценария.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09183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5141</TotalTime>
  <Words>1275</Words>
  <Application>Microsoft Office PowerPoint</Application>
  <PresentationFormat>Экран (4:3)</PresentationFormat>
  <Paragraphs>235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Характеристика системы здравоохранения на 01.07.2017 г.</vt:lpstr>
      <vt:lpstr>Слайд 3</vt:lpstr>
      <vt:lpstr>Проект «Бережливая поликлиника» в Кировской области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 информационных технологий  в системе здравоохранения. ОПЫТ КИРОВСКОЙ ОБЛАСТИ</dc:title>
  <dc:creator>DmitryKurdyumov</dc:creator>
  <cp:lastModifiedBy>vegorov</cp:lastModifiedBy>
  <cp:revision>586</cp:revision>
  <cp:lastPrinted>2017-04-11T10:16:25Z</cp:lastPrinted>
  <dcterms:modified xsi:type="dcterms:W3CDTF">2017-08-02T14:04:06Z</dcterms:modified>
</cp:coreProperties>
</file>