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0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1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2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3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14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5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80" r:id="rId2"/>
    <p:sldMasterId id="2147483999" r:id="rId3"/>
    <p:sldMasterId id="2147484018" r:id="rId4"/>
    <p:sldMasterId id="2147484037" r:id="rId5"/>
    <p:sldMasterId id="2147484075" r:id="rId6"/>
    <p:sldMasterId id="2147484094" r:id="rId7"/>
    <p:sldMasterId id="2147484113" r:id="rId8"/>
    <p:sldMasterId id="2147484170" r:id="rId9"/>
    <p:sldMasterId id="2147484189" r:id="rId10"/>
    <p:sldMasterId id="2147484208" r:id="rId11"/>
    <p:sldMasterId id="2147484227" r:id="rId12"/>
    <p:sldMasterId id="2147484246" r:id="rId13"/>
    <p:sldMasterId id="2147484265" r:id="rId14"/>
    <p:sldMasterId id="2147484284" r:id="rId15"/>
  </p:sldMasterIdLst>
  <p:notesMasterIdLst>
    <p:notesMasterId r:id="rId37"/>
  </p:notesMasterIdLst>
  <p:handoutMasterIdLst>
    <p:handoutMasterId r:id="rId38"/>
  </p:handoutMasterIdLst>
  <p:sldIdLst>
    <p:sldId id="269" r:id="rId16"/>
    <p:sldId id="326" r:id="rId17"/>
    <p:sldId id="355" r:id="rId18"/>
    <p:sldId id="333" r:id="rId19"/>
    <p:sldId id="334" r:id="rId20"/>
    <p:sldId id="336" r:id="rId21"/>
    <p:sldId id="335" r:id="rId22"/>
    <p:sldId id="337" r:id="rId23"/>
    <p:sldId id="339" r:id="rId24"/>
    <p:sldId id="340" r:id="rId25"/>
    <p:sldId id="341" r:id="rId26"/>
    <p:sldId id="349" r:id="rId27"/>
    <p:sldId id="350" r:id="rId28"/>
    <p:sldId id="352" r:id="rId29"/>
    <p:sldId id="351" r:id="rId30"/>
    <p:sldId id="353" r:id="rId31"/>
    <p:sldId id="354" r:id="rId32"/>
    <p:sldId id="344" r:id="rId33"/>
    <p:sldId id="347" r:id="rId34"/>
    <p:sldId id="348" r:id="rId35"/>
    <p:sldId id="331" r:id="rId3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CFEE"/>
    <a:srgbClr val="FFFF99"/>
    <a:srgbClr val="D1F3FF"/>
    <a:srgbClr val="B3EBFF"/>
    <a:srgbClr val="FF6600"/>
    <a:srgbClr val="0C054B"/>
    <a:srgbClr val="85DFFF"/>
    <a:srgbClr val="CCCC00"/>
    <a:srgbClr val="33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0" autoAdjust="0"/>
    <p:restoredTop sz="94810" autoAdjust="0"/>
  </p:normalViewPr>
  <p:slideViewPr>
    <p:cSldViewPr>
      <p:cViewPr>
        <p:scale>
          <a:sx n="80" d="100"/>
          <a:sy n="80" d="100"/>
        </p:scale>
        <p:origin x="-608" y="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D166E-91EE-4D38-B85A-D6A3AEBFA7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C10775-FB13-44EC-AA77-91B3F3DA5755}">
      <dgm:prSet custT="1"/>
      <dgm:spPr/>
      <dgm:t>
        <a:bodyPr/>
        <a:lstStyle/>
        <a:p>
          <a:pPr algn="ctr" rtl="0"/>
          <a:r>
            <a:rPr lang="ru-RU" sz="22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Основные направления проекта во взрослой поликлинике ГБУЗ «Городская поликлиника № 1»</a:t>
          </a:r>
          <a:endParaRPr lang="ru-RU" sz="22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207EAEB-F4B4-47ED-B833-C1BE502A498B}" type="parTrans" cxnId="{6489CF09-2D40-4C31-8301-F65F96206F2F}">
      <dgm:prSet/>
      <dgm:spPr/>
      <dgm:t>
        <a:bodyPr/>
        <a:lstStyle/>
        <a:p>
          <a:endParaRPr lang="ru-RU"/>
        </a:p>
      </dgm:t>
    </dgm:pt>
    <dgm:pt modelId="{2236DCAA-37AB-45FF-90CF-82DBF1E736CC}" type="sibTrans" cxnId="{6489CF09-2D40-4C31-8301-F65F96206F2F}">
      <dgm:prSet/>
      <dgm:spPr/>
      <dgm:t>
        <a:bodyPr/>
        <a:lstStyle/>
        <a:p>
          <a:endParaRPr lang="ru-RU"/>
        </a:p>
      </dgm:t>
    </dgm:pt>
    <dgm:pt modelId="{2FD11AA7-7791-45B2-B860-68601B151554}" type="pres">
      <dgm:prSet presAssocID="{284D166E-91EE-4D38-B85A-D6A3AEBFA7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08386E-ADE0-41EF-8D6C-48A074346702}" type="pres">
      <dgm:prSet presAssocID="{5DC10775-FB13-44EC-AA77-91B3F3DA5755}" presName="parentText" presStyleLbl="node1" presStyleIdx="0" presStyleCnt="1" custLinFactNeighborX="1815" custLinFactNeighborY="-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89CF09-2D40-4C31-8301-F65F96206F2F}" srcId="{284D166E-91EE-4D38-B85A-D6A3AEBFA791}" destId="{5DC10775-FB13-44EC-AA77-91B3F3DA5755}" srcOrd="0" destOrd="0" parTransId="{B207EAEB-F4B4-47ED-B833-C1BE502A498B}" sibTransId="{2236DCAA-37AB-45FF-90CF-82DBF1E736CC}"/>
    <dgm:cxn modelId="{04E3589E-0A48-4737-ABBB-77410723BF21}" type="presOf" srcId="{284D166E-91EE-4D38-B85A-D6A3AEBFA791}" destId="{2FD11AA7-7791-45B2-B860-68601B151554}" srcOrd="0" destOrd="0" presId="urn:microsoft.com/office/officeart/2005/8/layout/vList2"/>
    <dgm:cxn modelId="{4FDA2838-2375-4919-BF39-CC8218E1003A}" type="presOf" srcId="{5DC10775-FB13-44EC-AA77-91B3F3DA5755}" destId="{0B08386E-ADE0-41EF-8D6C-48A074346702}" srcOrd="0" destOrd="0" presId="urn:microsoft.com/office/officeart/2005/8/layout/vList2"/>
    <dgm:cxn modelId="{B7FED61D-DB1B-4DA6-B78F-4AC861792370}" type="presParOf" srcId="{2FD11AA7-7791-45B2-B860-68601B151554}" destId="{0B08386E-ADE0-41EF-8D6C-48A0743467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6546B-1A04-4484-AF9F-7E932144F9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20F19E-7D8D-4BDF-AEDF-1910C682AE39}">
      <dgm:prSet custT="1"/>
      <dgm:spPr/>
      <dgm:t>
        <a:bodyPr/>
        <a:lstStyle/>
        <a:p>
          <a:pPr algn="ctr" rtl="0"/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Направление проекта </a:t>
          </a:r>
        </a:p>
        <a:p>
          <a:pPr algn="ctr" rtl="0"/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Оптимизация работы регистратуры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C54A3B6-AAAA-4D61-A4DE-81F4F784B45E}" type="parTrans" cxnId="{D05AA41B-CAA4-46C3-8F22-6EBD6D280984}">
      <dgm:prSet/>
      <dgm:spPr/>
      <dgm:t>
        <a:bodyPr/>
        <a:lstStyle/>
        <a:p>
          <a:endParaRPr lang="ru-RU"/>
        </a:p>
      </dgm:t>
    </dgm:pt>
    <dgm:pt modelId="{8406EA1C-074E-417E-8AE1-8E20100703F5}" type="sibTrans" cxnId="{D05AA41B-CAA4-46C3-8F22-6EBD6D280984}">
      <dgm:prSet/>
      <dgm:spPr/>
      <dgm:t>
        <a:bodyPr/>
        <a:lstStyle/>
        <a:p>
          <a:endParaRPr lang="ru-RU"/>
        </a:p>
      </dgm:t>
    </dgm:pt>
    <dgm:pt modelId="{7759A53B-6E3D-444A-9C98-741E6CE2F40B}" type="pres">
      <dgm:prSet presAssocID="{E166546B-1A04-4484-AF9F-7E932144F9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F6385-35E2-496B-B443-6A8C642BDE4F}" type="pres">
      <dgm:prSet presAssocID="{6E20F19E-7D8D-4BDF-AEDF-1910C682AE39}" presName="parentText" presStyleLbl="node1" presStyleIdx="0" presStyleCnt="1" custScaleY="1989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5AA41B-CAA4-46C3-8F22-6EBD6D280984}" srcId="{E166546B-1A04-4484-AF9F-7E932144F914}" destId="{6E20F19E-7D8D-4BDF-AEDF-1910C682AE39}" srcOrd="0" destOrd="0" parTransId="{DC54A3B6-AAAA-4D61-A4DE-81F4F784B45E}" sibTransId="{8406EA1C-074E-417E-8AE1-8E20100703F5}"/>
    <dgm:cxn modelId="{400C7C66-611E-4FCA-8EC1-08553A096892}" type="presOf" srcId="{6E20F19E-7D8D-4BDF-AEDF-1910C682AE39}" destId="{3BFF6385-35E2-496B-B443-6A8C642BDE4F}" srcOrd="0" destOrd="0" presId="urn:microsoft.com/office/officeart/2005/8/layout/vList2"/>
    <dgm:cxn modelId="{29997000-3FA6-44E3-8632-49685B615014}" type="presOf" srcId="{E166546B-1A04-4484-AF9F-7E932144F914}" destId="{7759A53B-6E3D-444A-9C98-741E6CE2F40B}" srcOrd="0" destOrd="0" presId="urn:microsoft.com/office/officeart/2005/8/layout/vList2"/>
    <dgm:cxn modelId="{B480D4E5-587A-4DC6-8A4D-B13DE59B14B4}" type="presParOf" srcId="{7759A53B-6E3D-444A-9C98-741E6CE2F40B}" destId="{3BFF6385-35E2-496B-B443-6A8C642BDE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66546B-1A04-4484-AF9F-7E932144F9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20F19E-7D8D-4BDF-AEDF-1910C682AE39}">
      <dgm:prSet custT="1"/>
      <dgm:spPr/>
      <dgm:t>
        <a:bodyPr/>
        <a:lstStyle/>
        <a:p>
          <a:pPr algn="ctr" rtl="0"/>
          <a:r>
            <a:rPr lang="ru-RU" sz="1600" b="1" i="0" u="none" strike="noStrike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Направление проекта</a:t>
          </a:r>
        </a:p>
        <a:p>
          <a:pPr algn="ctr" rtl="0"/>
          <a:r>
            <a:rPr lang="ru-RU" sz="1800" b="1" i="0" u="none" strike="noStrike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Маршрутизация потоков пациентов с разработкой оптимальных схем навигаций</a:t>
          </a:r>
          <a:endParaRPr lang="ru-RU" sz="1800" b="1" i="0" u="none" strike="noStrike" baseline="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C54A3B6-AAAA-4D61-A4DE-81F4F784B45E}" type="parTrans" cxnId="{D05AA41B-CAA4-46C3-8F22-6EBD6D280984}">
      <dgm:prSet/>
      <dgm:spPr/>
      <dgm:t>
        <a:bodyPr/>
        <a:lstStyle/>
        <a:p>
          <a:endParaRPr lang="ru-RU"/>
        </a:p>
      </dgm:t>
    </dgm:pt>
    <dgm:pt modelId="{8406EA1C-074E-417E-8AE1-8E20100703F5}" type="sibTrans" cxnId="{D05AA41B-CAA4-46C3-8F22-6EBD6D280984}">
      <dgm:prSet/>
      <dgm:spPr/>
      <dgm:t>
        <a:bodyPr/>
        <a:lstStyle/>
        <a:p>
          <a:endParaRPr lang="ru-RU"/>
        </a:p>
      </dgm:t>
    </dgm:pt>
    <dgm:pt modelId="{7759A53B-6E3D-444A-9C98-741E6CE2F40B}" type="pres">
      <dgm:prSet presAssocID="{E166546B-1A04-4484-AF9F-7E932144F9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F6385-35E2-496B-B443-6A8C642BDE4F}" type="pres">
      <dgm:prSet presAssocID="{6E20F19E-7D8D-4BDF-AEDF-1910C682AE39}" presName="parentText" presStyleLbl="node1" presStyleIdx="0" presStyleCnt="1" custScaleY="261991" custLinFactNeighborX="-16" custLinFactNeighborY="-347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5AA41B-CAA4-46C3-8F22-6EBD6D280984}" srcId="{E166546B-1A04-4484-AF9F-7E932144F914}" destId="{6E20F19E-7D8D-4BDF-AEDF-1910C682AE39}" srcOrd="0" destOrd="0" parTransId="{DC54A3B6-AAAA-4D61-A4DE-81F4F784B45E}" sibTransId="{8406EA1C-074E-417E-8AE1-8E20100703F5}"/>
    <dgm:cxn modelId="{A5EFAEF6-1618-4AC7-8AE5-80B8F3542C76}" type="presOf" srcId="{6E20F19E-7D8D-4BDF-AEDF-1910C682AE39}" destId="{3BFF6385-35E2-496B-B443-6A8C642BDE4F}" srcOrd="0" destOrd="0" presId="urn:microsoft.com/office/officeart/2005/8/layout/vList2"/>
    <dgm:cxn modelId="{1EC0EBBF-6DD1-4372-B6AD-F2F033858DCB}" type="presOf" srcId="{E166546B-1A04-4484-AF9F-7E932144F914}" destId="{7759A53B-6E3D-444A-9C98-741E6CE2F40B}" srcOrd="0" destOrd="0" presId="urn:microsoft.com/office/officeart/2005/8/layout/vList2"/>
    <dgm:cxn modelId="{BCEA64C2-C4EB-4D71-8C6F-A47FDBDEDAAE}" type="presParOf" srcId="{7759A53B-6E3D-444A-9C98-741E6CE2F40B}" destId="{3BFF6385-35E2-496B-B443-6A8C642BDE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66546B-1A04-4484-AF9F-7E932144F9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20F19E-7D8D-4BDF-AEDF-1910C682AE39}">
      <dgm:prSet custT="1"/>
      <dgm:spPr/>
      <dgm:t>
        <a:bodyPr/>
        <a:lstStyle/>
        <a:p>
          <a:pPr algn="ctr" rtl="0"/>
          <a:r>
            <a:rPr lang="ru-RU" sz="1400" b="1" i="0" u="none" strike="noStrike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Направление проекта</a:t>
          </a:r>
        </a:p>
        <a:p>
          <a:pPr algn="ctr" rtl="0"/>
          <a:r>
            <a:rPr lang="ru-RU" sz="1800" b="1" i="0" u="none" strike="noStrike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Повышение эффективности рабочего времени врачей-терапевтов участковых и узких специалистов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DC54A3B6-AAAA-4D61-A4DE-81F4F784B45E}" type="parTrans" cxnId="{D05AA41B-CAA4-46C3-8F22-6EBD6D280984}">
      <dgm:prSet/>
      <dgm:spPr/>
      <dgm:t>
        <a:bodyPr/>
        <a:lstStyle/>
        <a:p>
          <a:endParaRPr lang="ru-RU"/>
        </a:p>
      </dgm:t>
    </dgm:pt>
    <dgm:pt modelId="{8406EA1C-074E-417E-8AE1-8E20100703F5}" type="sibTrans" cxnId="{D05AA41B-CAA4-46C3-8F22-6EBD6D280984}">
      <dgm:prSet/>
      <dgm:spPr/>
      <dgm:t>
        <a:bodyPr/>
        <a:lstStyle/>
        <a:p>
          <a:endParaRPr lang="ru-RU"/>
        </a:p>
      </dgm:t>
    </dgm:pt>
    <dgm:pt modelId="{7759A53B-6E3D-444A-9C98-741E6CE2F40B}" type="pres">
      <dgm:prSet presAssocID="{E166546B-1A04-4484-AF9F-7E932144F9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F6385-35E2-496B-B443-6A8C642BDE4F}" type="pres">
      <dgm:prSet presAssocID="{6E20F19E-7D8D-4BDF-AEDF-1910C682AE39}" presName="parentText" presStyleLbl="node1" presStyleIdx="0" presStyleCnt="1" custScaleY="248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5AA41B-CAA4-46C3-8F22-6EBD6D280984}" srcId="{E166546B-1A04-4484-AF9F-7E932144F914}" destId="{6E20F19E-7D8D-4BDF-AEDF-1910C682AE39}" srcOrd="0" destOrd="0" parTransId="{DC54A3B6-AAAA-4D61-A4DE-81F4F784B45E}" sibTransId="{8406EA1C-074E-417E-8AE1-8E20100703F5}"/>
    <dgm:cxn modelId="{84C6F632-2D27-4DC3-947A-A21F8E651324}" type="presOf" srcId="{E166546B-1A04-4484-AF9F-7E932144F914}" destId="{7759A53B-6E3D-444A-9C98-741E6CE2F40B}" srcOrd="0" destOrd="0" presId="urn:microsoft.com/office/officeart/2005/8/layout/vList2"/>
    <dgm:cxn modelId="{72E4694D-CE95-42FE-B46C-0BA440850E99}" type="presOf" srcId="{6E20F19E-7D8D-4BDF-AEDF-1910C682AE39}" destId="{3BFF6385-35E2-496B-B443-6A8C642BDE4F}" srcOrd="0" destOrd="0" presId="urn:microsoft.com/office/officeart/2005/8/layout/vList2"/>
    <dgm:cxn modelId="{8A6999FB-C215-4A83-A2B9-3F1C05010D02}" type="presParOf" srcId="{7759A53B-6E3D-444A-9C98-741E6CE2F40B}" destId="{3BFF6385-35E2-496B-B443-6A8C642BDE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66546B-1A04-4484-AF9F-7E932144F9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20F19E-7D8D-4BDF-AEDF-1910C682AE39}">
      <dgm:prSet custT="1"/>
      <dgm:spPr/>
      <dgm:t>
        <a:bodyPr/>
        <a:lstStyle/>
        <a:p>
          <a:pPr algn="ctr" rtl="0"/>
          <a:r>
            <a:rPr lang="ru-RU" sz="1600" b="1" i="0" u="none" strike="noStrike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Направление проекта</a:t>
          </a:r>
        </a:p>
        <a:p>
          <a:pPr algn="ctr" rtl="0"/>
          <a:r>
            <a:rPr lang="ru-RU" sz="2200" b="1" i="0" u="none" strike="noStrike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Оптимизация процессов при проведении лабораторных исследований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DC54A3B6-AAAA-4D61-A4DE-81F4F784B45E}" type="parTrans" cxnId="{D05AA41B-CAA4-46C3-8F22-6EBD6D280984}">
      <dgm:prSet/>
      <dgm:spPr/>
      <dgm:t>
        <a:bodyPr/>
        <a:lstStyle/>
        <a:p>
          <a:endParaRPr lang="ru-RU"/>
        </a:p>
      </dgm:t>
    </dgm:pt>
    <dgm:pt modelId="{8406EA1C-074E-417E-8AE1-8E20100703F5}" type="sibTrans" cxnId="{D05AA41B-CAA4-46C3-8F22-6EBD6D280984}">
      <dgm:prSet/>
      <dgm:spPr/>
      <dgm:t>
        <a:bodyPr/>
        <a:lstStyle/>
        <a:p>
          <a:endParaRPr lang="ru-RU"/>
        </a:p>
      </dgm:t>
    </dgm:pt>
    <dgm:pt modelId="{7759A53B-6E3D-444A-9C98-741E6CE2F40B}" type="pres">
      <dgm:prSet presAssocID="{E166546B-1A04-4484-AF9F-7E932144F9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F6385-35E2-496B-B443-6A8C642BDE4F}" type="pres">
      <dgm:prSet presAssocID="{6E20F19E-7D8D-4BDF-AEDF-1910C682AE39}" presName="parentText" presStyleLbl="node1" presStyleIdx="0" presStyleCnt="1" custScaleY="175719" custLinFactNeighborY="-64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5AA41B-CAA4-46C3-8F22-6EBD6D280984}" srcId="{E166546B-1A04-4484-AF9F-7E932144F914}" destId="{6E20F19E-7D8D-4BDF-AEDF-1910C682AE39}" srcOrd="0" destOrd="0" parTransId="{DC54A3B6-AAAA-4D61-A4DE-81F4F784B45E}" sibTransId="{8406EA1C-074E-417E-8AE1-8E20100703F5}"/>
    <dgm:cxn modelId="{DECFFD22-86AD-45E1-9EFD-F58C4274CD05}" type="presOf" srcId="{E166546B-1A04-4484-AF9F-7E932144F914}" destId="{7759A53B-6E3D-444A-9C98-741E6CE2F40B}" srcOrd="0" destOrd="0" presId="urn:microsoft.com/office/officeart/2005/8/layout/vList2"/>
    <dgm:cxn modelId="{63830404-37F4-47C9-9C45-9B0C9073D613}" type="presOf" srcId="{6E20F19E-7D8D-4BDF-AEDF-1910C682AE39}" destId="{3BFF6385-35E2-496B-B443-6A8C642BDE4F}" srcOrd="0" destOrd="0" presId="urn:microsoft.com/office/officeart/2005/8/layout/vList2"/>
    <dgm:cxn modelId="{5A2E9236-CB69-4A85-8D65-DAED2F001AF2}" type="presParOf" srcId="{7759A53B-6E3D-444A-9C98-741E6CE2F40B}" destId="{3BFF6385-35E2-496B-B443-6A8C642BDE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66546B-1A04-4484-AF9F-7E932144F9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20F19E-7D8D-4BDF-AEDF-1910C682AE39}">
      <dgm:prSet custT="1"/>
      <dgm:spPr/>
      <dgm:t>
        <a:bodyPr/>
        <a:lstStyle/>
        <a:p>
          <a:pPr algn="ctr" rtl="0"/>
          <a:r>
            <a:rPr lang="ru-RU" sz="1800" b="1" i="0" u="none" strike="noStrike" baseline="0" dirty="0" smtClean="0">
              <a:solidFill>
                <a:schemeClr val="tx1"/>
              </a:solidFill>
              <a:effectLst/>
              <a:latin typeface="+mn-lt"/>
            </a:rPr>
            <a:t>Направление проекта</a:t>
          </a:r>
        </a:p>
        <a:p>
          <a:pPr algn="ctr" rtl="0"/>
          <a:r>
            <a:rPr lang="ru-RU" sz="2200" b="1" i="0" u="none" strike="noStrike" baseline="0" dirty="0" smtClean="0">
              <a:solidFill>
                <a:schemeClr val="tx1"/>
              </a:solidFill>
              <a:effectLst/>
              <a:latin typeface="+mn-lt"/>
            </a:rPr>
            <a:t>Совершенствование профилактической работы  </a:t>
          </a:r>
          <a:endParaRPr lang="ru-RU" sz="2200" b="1" i="0" u="none" strike="noStrike" baseline="0" dirty="0">
            <a:solidFill>
              <a:schemeClr val="tx1"/>
            </a:solidFill>
            <a:effectLst/>
            <a:latin typeface="+mn-lt"/>
          </a:endParaRPr>
        </a:p>
      </dgm:t>
    </dgm:pt>
    <dgm:pt modelId="{DC54A3B6-AAAA-4D61-A4DE-81F4F784B45E}" type="parTrans" cxnId="{D05AA41B-CAA4-46C3-8F22-6EBD6D280984}">
      <dgm:prSet/>
      <dgm:spPr/>
      <dgm:t>
        <a:bodyPr/>
        <a:lstStyle/>
        <a:p>
          <a:endParaRPr lang="ru-RU"/>
        </a:p>
      </dgm:t>
    </dgm:pt>
    <dgm:pt modelId="{8406EA1C-074E-417E-8AE1-8E20100703F5}" type="sibTrans" cxnId="{D05AA41B-CAA4-46C3-8F22-6EBD6D280984}">
      <dgm:prSet/>
      <dgm:spPr/>
      <dgm:t>
        <a:bodyPr/>
        <a:lstStyle/>
        <a:p>
          <a:endParaRPr lang="ru-RU"/>
        </a:p>
      </dgm:t>
    </dgm:pt>
    <dgm:pt modelId="{7759A53B-6E3D-444A-9C98-741E6CE2F40B}" type="pres">
      <dgm:prSet presAssocID="{E166546B-1A04-4484-AF9F-7E932144F9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F6385-35E2-496B-B443-6A8C642BDE4F}" type="pres">
      <dgm:prSet presAssocID="{6E20F19E-7D8D-4BDF-AEDF-1910C682AE39}" presName="parentText" presStyleLbl="node1" presStyleIdx="0" presStyleCnt="1" custScaleY="207188" custLinFactNeighborX="3" custLinFactNeighborY="-312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5AA41B-CAA4-46C3-8F22-6EBD6D280984}" srcId="{E166546B-1A04-4484-AF9F-7E932144F914}" destId="{6E20F19E-7D8D-4BDF-AEDF-1910C682AE39}" srcOrd="0" destOrd="0" parTransId="{DC54A3B6-AAAA-4D61-A4DE-81F4F784B45E}" sibTransId="{8406EA1C-074E-417E-8AE1-8E20100703F5}"/>
    <dgm:cxn modelId="{DA458660-C6E8-4737-AF6D-36FD57F42D98}" type="presOf" srcId="{E166546B-1A04-4484-AF9F-7E932144F914}" destId="{7759A53B-6E3D-444A-9C98-741E6CE2F40B}" srcOrd="0" destOrd="0" presId="urn:microsoft.com/office/officeart/2005/8/layout/vList2"/>
    <dgm:cxn modelId="{B5569EF9-2BF6-4CD2-85C0-FAE4062902A9}" type="presOf" srcId="{6E20F19E-7D8D-4BDF-AEDF-1910C682AE39}" destId="{3BFF6385-35E2-496B-B443-6A8C642BDE4F}" srcOrd="0" destOrd="0" presId="urn:microsoft.com/office/officeart/2005/8/layout/vList2"/>
    <dgm:cxn modelId="{9F383C44-4911-48D9-8E5F-DBEC024A551A}" type="presParOf" srcId="{7759A53B-6E3D-444A-9C98-741E6CE2F40B}" destId="{3BFF6385-35E2-496B-B443-6A8C642BDE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8386E-ADE0-41EF-8D6C-48A074346702}">
      <dsp:nvSpPr>
        <dsp:cNvPr id="0" name=""/>
        <dsp:cNvSpPr/>
      </dsp:nvSpPr>
      <dsp:spPr>
        <a:xfrm>
          <a:off x="0" y="0"/>
          <a:ext cx="8592671" cy="827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Основные направления проекта во взрослой поликлинике ГБУЗ «Городская поликлиника № 1»</a:t>
          </a:r>
          <a:endParaRPr lang="ru-RU" sz="22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0400" y="40400"/>
        <a:ext cx="8511871" cy="746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F6385-35E2-496B-B443-6A8C642BDE4F}">
      <dsp:nvSpPr>
        <dsp:cNvPr id="0" name=""/>
        <dsp:cNvSpPr/>
      </dsp:nvSpPr>
      <dsp:spPr>
        <a:xfrm>
          <a:off x="0" y="58133"/>
          <a:ext cx="8351602" cy="6511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Направление проекта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Оптимизация работы регистратуры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784" y="89917"/>
        <a:ext cx="8288034" cy="587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F6385-35E2-496B-B443-6A8C642BDE4F}">
      <dsp:nvSpPr>
        <dsp:cNvPr id="0" name=""/>
        <dsp:cNvSpPr/>
      </dsp:nvSpPr>
      <dsp:spPr>
        <a:xfrm>
          <a:off x="0" y="0"/>
          <a:ext cx="8348501" cy="811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strike="noStrike" kern="120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Направление проекта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strike="noStrike" kern="120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Маршрутизация потоков пациентов с разработкой оптимальных схем навигаций</a:t>
          </a:r>
          <a:endParaRPr lang="ru-RU" sz="1800" b="1" i="0" u="none" strike="noStrike" kern="1200" baseline="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9615" y="39615"/>
        <a:ext cx="8269271" cy="732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F6385-35E2-496B-B443-6A8C642BDE4F}">
      <dsp:nvSpPr>
        <dsp:cNvPr id="0" name=""/>
        <dsp:cNvSpPr/>
      </dsp:nvSpPr>
      <dsp:spPr>
        <a:xfrm>
          <a:off x="0" y="21164"/>
          <a:ext cx="8351602" cy="7250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strike="noStrike" kern="120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Направление проекта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strike="noStrike" kern="120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Повышение эффективности рабочего времени врачей-терапевтов участковых и узких специалистов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5394" y="56558"/>
        <a:ext cx="8280814" cy="654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F6385-35E2-496B-B443-6A8C642BDE4F}">
      <dsp:nvSpPr>
        <dsp:cNvPr id="0" name=""/>
        <dsp:cNvSpPr/>
      </dsp:nvSpPr>
      <dsp:spPr>
        <a:xfrm>
          <a:off x="0" y="0"/>
          <a:ext cx="8424936" cy="544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strike="noStrike" kern="120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Направление проекта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u="none" strike="noStrike" kern="1200" baseline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Оптимизация процессов при проведении лабораторных исследований</a:t>
          </a:r>
          <a:endParaRPr lang="ru-RU" sz="2200" b="1" kern="1200" dirty="0">
            <a:latin typeface="Arial" pitchFamily="34" charset="0"/>
            <a:cs typeface="Arial" pitchFamily="34" charset="0"/>
          </a:endParaRPr>
        </a:p>
      </dsp:txBody>
      <dsp:txXfrm>
        <a:off x="26570" y="26570"/>
        <a:ext cx="8371796" cy="491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F6385-35E2-496B-B443-6A8C642BDE4F}">
      <dsp:nvSpPr>
        <dsp:cNvPr id="0" name=""/>
        <dsp:cNvSpPr/>
      </dsp:nvSpPr>
      <dsp:spPr>
        <a:xfrm>
          <a:off x="0" y="0"/>
          <a:ext cx="8348501" cy="68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u="none" strike="noStrike" kern="1200" baseline="0" dirty="0" smtClean="0">
              <a:solidFill>
                <a:schemeClr val="tx1"/>
              </a:solidFill>
              <a:effectLst/>
              <a:latin typeface="+mn-lt"/>
            </a:rPr>
            <a:t>Направление проекта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u="none" strike="noStrike" kern="1200" baseline="0" dirty="0" smtClean="0">
              <a:solidFill>
                <a:schemeClr val="tx1"/>
              </a:solidFill>
              <a:effectLst/>
              <a:latin typeface="+mn-lt"/>
            </a:rPr>
            <a:t>Совершенствование профилактической работы  </a:t>
          </a:r>
          <a:endParaRPr lang="ru-RU" sz="2200" b="1" i="0" u="none" strike="noStrike" kern="1200" baseline="0" dirty="0">
            <a:solidFill>
              <a:schemeClr val="tx1"/>
            </a:solidFill>
            <a:effectLst/>
            <a:latin typeface="+mn-lt"/>
          </a:endParaRPr>
        </a:p>
      </dsp:txBody>
      <dsp:txXfrm>
        <a:off x="33660" y="33660"/>
        <a:ext cx="8281181" cy="622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DAE49-5A4E-4C34-8F50-45332FE88056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5EE85-9895-420E-9F81-22C071510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50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AC2D-6E55-4974-B08B-E3A4A5660B15}" type="datetimeFigureOut">
              <a:rPr lang="ru-RU" smtClean="0"/>
              <a:t>26.07.2017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19623-443A-4DB3-8D11-6850CF17F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4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Основными проблемой </a:t>
            </a:r>
            <a:r>
              <a:rPr lang="ru-RU" baseline="0" dirty="0" smtClean="0"/>
              <a:t>развитии информатизации является недостаток финансирования из республиканского бюджета на решение региональных задач: </a:t>
            </a:r>
          </a:p>
          <a:p>
            <a:r>
              <a:rPr lang="ru-RU" baseline="0" dirty="0" smtClean="0"/>
              <a:t>1. внедрение системы диспетчеризации санитарного автотранспорта. Данное мероприятие в настоящее время является приоритетной задачей, направленной на оптимизацию оказания экстренной помощи населению, и</a:t>
            </a:r>
          </a:p>
          <a:p>
            <a:r>
              <a:rPr lang="ru-RU" baseline="0" dirty="0" smtClean="0"/>
              <a:t>активно курируется со стороны федерального Минздрава.</a:t>
            </a:r>
          </a:p>
          <a:p>
            <a:r>
              <a:rPr lang="ru-RU" baseline="0" dirty="0" smtClean="0"/>
              <a:t>2. развитие Вычислительного центра Министерства здравоохранения Республики Бурятия. Информационные системы постоянно наращивают свой функционал, что  в свою очередь требует увеличение серверных мощностей, на которых они размещены. Кроме того в ВЦ МЗ РБ имеется оборудование, которое на текущий момент уже не поддерживается производителем, что ставит под определенный риск дальнейшую его эксплуатацию. </a:t>
            </a:r>
          </a:p>
          <a:p>
            <a:r>
              <a:rPr lang="ru-RU" baseline="0" dirty="0" smtClean="0"/>
              <a:t>3. Развитие  и сопровождение региональных информационных подсистем ЕГИСЗ. Реализация приоритетного проекта «Совершенствование процессов организации медицинской помощи на основе внедрения информационных технологий» подразумевает собой развитие региональных подсистем, взаимодействующих с федеральными компонентами ЕГИСЗ, в том числе с личным кабинетом «Мое здоровье» единого портала государственных услуг.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Была подана заявка на финансирование мероприятий по Дорожной карты по развитию ЕГИСЗ в Республике Бурятия на 29,9 млн. руб. Но, как видите, даже этих денег не хватает для покрытия потребности в решении всех региональных задач.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BD136-A133-4382-8A13-8C56C88E93C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8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9314-5B33-4E7D-9C49-38A8D85A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81BF-B6D1-4E6B-A23A-A72962C3E1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3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9314-5B33-4E7D-9C49-38A8D85A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81BF-B6D1-4E6B-A23A-A72962C3E1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260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002" y="209316"/>
            <a:ext cx="68172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7006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49860"/>
            <a:fld id="{81D60167-4931-47E6-BA6A-407CBD079E47}" type="slidenum">
              <a:rPr dirty="0">
                <a:solidFill>
                  <a:prstClr val="black"/>
                </a:solidFill>
              </a:rPr>
              <a:pPr marL="149860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297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1096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860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603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215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269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940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940" y="2737508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95" y="2737508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033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526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704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187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7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99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99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9314-5B33-4E7D-9C49-38A8D85A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81BF-B6D1-4E6B-A23A-A72962C3E1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750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321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42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3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9304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775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3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6704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469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115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886" y="609862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132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559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002" y="209316"/>
            <a:ext cx="68172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3155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49860"/>
            <a:fld id="{81D60167-4931-47E6-BA6A-407CBD079E47}" type="slidenum">
              <a:rPr dirty="0">
                <a:solidFill>
                  <a:prstClr val="black"/>
                </a:solidFill>
              </a:rPr>
              <a:pPr marL="149860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7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1186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025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1078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95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623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032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802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931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931" y="2737490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95" y="2737490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712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089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567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169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323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721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3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160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2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3168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652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2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7453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069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491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877" y="609844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123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511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002" y="209316"/>
            <a:ext cx="68172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3850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49860"/>
            <a:fld id="{81D60167-4931-47E6-BA6A-407CBD079E47}" type="slidenum">
              <a:rPr dirty="0">
                <a:solidFill>
                  <a:prstClr val="black"/>
                </a:solidFill>
              </a:rPr>
              <a:pPr marL="149860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985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996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690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97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403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757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565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90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90" y="2737408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69" y="2737408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151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840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023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087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941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542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582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8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4228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1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25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8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24837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613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353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836" y="609762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82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616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002" y="209316"/>
            <a:ext cx="68172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5944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49860"/>
            <a:fld id="{81D60167-4931-47E6-BA6A-407CBD079E47}" type="slidenum">
              <a:rPr dirty="0">
                <a:solidFill>
                  <a:prstClr val="black"/>
                </a:solidFill>
              </a:rPr>
              <a:pPr marL="149860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7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972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7596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05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830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01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985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985" y="2737598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95" y="2737598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697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78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78" y="2737384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57" y="273738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48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292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84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063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370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883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166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69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40785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1942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69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567792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04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768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4726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824" y="609738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70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622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002" y="209316"/>
            <a:ext cx="68172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9426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49860"/>
            <a:fld id="{81D60167-4931-47E6-BA6A-407CBD079E47}" type="slidenum">
              <a:rPr dirty="0">
                <a:solidFill>
                  <a:prstClr val="black"/>
                </a:solidFill>
              </a:rPr>
              <a:pPr marL="149860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8583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950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3162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322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0402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5376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67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67" y="2737362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46" y="2737362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0778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9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452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1499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041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980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888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5035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58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6897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1372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58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04836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2751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250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813" y="609716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59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74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277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113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002" y="209316"/>
            <a:ext cx="68172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280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49860"/>
            <a:fld id="{81D60167-4931-47E6-BA6A-407CBD079E47}" type="slidenum">
              <a:rPr dirty="0">
                <a:solidFill>
                  <a:prstClr val="black"/>
                </a:solidFill>
              </a:rPr>
              <a:pPr marL="149860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7110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92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911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8460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8576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7809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54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54" y="273733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33" y="273733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5782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9845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1995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01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4" y="20300"/>
            <a:ext cx="5277272" cy="769441"/>
          </a:xfrm>
        </p:spPr>
        <p:txBody>
          <a:bodyPr>
            <a:normAutofit/>
          </a:bodyPr>
          <a:lstStyle>
            <a:lvl1pPr algn="r">
              <a:defRPr sz="2800" b="1" i="1" cap="none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9314-5B33-4E7D-9C49-38A8D85A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81BF-B6D1-4E6B-A23A-A72962C3E1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67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6102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4178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9607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45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715559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2873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45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25802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898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381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800" y="60969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46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7868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002" y="209316"/>
            <a:ext cx="68172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1093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49860"/>
            <a:fld id="{81D60167-4931-47E6-BA6A-407CBD079E47}" type="slidenum">
              <a:rPr dirty="0">
                <a:solidFill>
                  <a:prstClr val="black"/>
                </a:solidFill>
              </a:rPr>
              <a:pPr marL="149860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8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8279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96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4490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5223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057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7752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40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40" y="2737308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19" y="2737308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0304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3207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192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87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6776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4275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49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76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54439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3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7135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1917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3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84047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2560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273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86" y="609662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32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8516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002" y="209316"/>
            <a:ext cx="68172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9024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49860"/>
            <a:fld id="{81D60167-4931-47E6-BA6A-407CBD079E47}" type="slidenum">
              <a:rPr dirty="0">
                <a:solidFill>
                  <a:prstClr val="black"/>
                </a:solidFill>
              </a:rPr>
              <a:pPr marL="149860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3981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66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9547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086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5082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3488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25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25" y="2737278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04" y="2737278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336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5810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820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57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6341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3076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362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16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41572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29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76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910120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16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0911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4313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1167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71" y="609632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17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3487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002" y="209316"/>
            <a:ext cx="68172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4486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49860"/>
            <a:fld id="{81D60167-4931-47E6-BA6A-407CBD079E47}" type="slidenum">
              <a:rPr dirty="0">
                <a:solidFill>
                  <a:prstClr val="black"/>
                </a:solidFill>
              </a:rPr>
              <a:pPr marL="149860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7884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9503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9408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2375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29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0059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6003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0508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3170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277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9976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1022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854744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7787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515370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6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7978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7648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3981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7" y="209316"/>
            <a:ext cx="68172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8870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49860"/>
            <a:fld id="{81D60167-4931-47E6-BA6A-407CBD079E47}" type="slidenum">
              <a:rPr dirty="0">
                <a:solidFill>
                  <a:prstClr val="black"/>
                </a:solidFill>
              </a:rPr>
              <a:pPr marL="149860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56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931" y="609952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177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83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002" y="209316"/>
            <a:ext cx="68172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6315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49860"/>
            <a:fld id="{81D60167-4931-47E6-BA6A-407CBD079E47}" type="slidenum">
              <a:rPr dirty="0">
                <a:solidFill>
                  <a:prstClr val="black"/>
                </a:solidFill>
              </a:rPr>
              <a:pPr marL="149860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9314-5B33-4E7D-9C49-38A8D85A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81BF-B6D1-4E6B-A23A-A72962C3E1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7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002" y="209316"/>
            <a:ext cx="68172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873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1180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91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21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84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65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982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982" y="2737592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95" y="2737592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05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33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67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271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63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3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9314-5B33-4E7D-9C49-38A8D85A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81BF-B6D1-4E6B-A23A-A72962C3E1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92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10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7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9559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43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7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31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87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32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928" y="609946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174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3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002" y="209316"/>
            <a:ext cx="68172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0983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49860"/>
            <a:fld id="{81D60167-4931-47E6-BA6A-407CBD079E47}" type="slidenum">
              <a:rPr dirty="0">
                <a:solidFill>
                  <a:prstClr val="black"/>
                </a:solidFill>
              </a:rPr>
              <a:pPr marL="149860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31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1172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4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0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9314-5B33-4E7D-9C49-38A8D85A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81BF-B6D1-4E6B-A23A-A72962C3E1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10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13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14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804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978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978" y="2737584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95" y="273758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505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98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72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263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72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947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9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69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452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-1264" y="-36963"/>
            <a:ext cx="9180512" cy="6885384"/>
            <a:chOff x="7614" y="-27384"/>
            <a:chExt cx="9180512" cy="6885384"/>
          </a:xfrm>
        </p:grpSpPr>
        <p:pic>
          <p:nvPicPr>
            <p:cNvPr id="7" name="Picture 2" descr="http://stickimage.com/images/blue-technology-backgrounds-for-powerpoint-technology-ppt-template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" y="-27384"/>
              <a:ext cx="9180512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2363" y="181089"/>
              <a:ext cx="3597215" cy="430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0" b="1" kern="0" dirty="0" smtClean="0">
                  <a:ln w="1905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ЗДРАВООХРАНЕНИЯ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0" b="1" kern="0" dirty="0" smtClean="0">
                  <a:ln w="1905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РЕСПУБЛИКИ БУРЯТИЯ</a:t>
              </a:r>
              <a:endParaRPr lang="ru-RU" sz="1100" b="1" kern="0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07504" y="724377"/>
              <a:ext cx="8928992" cy="401612"/>
              <a:chOff x="376688" y="1457864"/>
              <a:chExt cx="8430876" cy="401612"/>
            </a:xfrm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1" name="Прямоугольник 10"/>
              <p:cNvSpPr/>
              <p:nvPr/>
            </p:nvSpPr>
            <p:spPr bwMode="auto">
              <a:xfrm>
                <a:off x="379557" y="1457864"/>
                <a:ext cx="8428007" cy="216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39700" h="139700"/>
              </a:sp3d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 bwMode="auto">
              <a:xfrm>
                <a:off x="376689" y="1653394"/>
                <a:ext cx="8428007" cy="1080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39700" h="139700"/>
              </a:sp3d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 bwMode="auto">
              <a:xfrm>
                <a:off x="376688" y="1751476"/>
                <a:ext cx="8428007" cy="108000"/>
              </a:xfrm>
              <a:prstGeom prst="rect">
                <a:avLst/>
              </a:prstGeom>
              <a:solidFill>
                <a:srgbClr val="FFFF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39700" h="139700"/>
              </a:sp3d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pic>
          <p:nvPicPr>
            <p:cNvPr id="10" name="Picture 46" descr="GRB-20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CCA"/>
                </a:clrFrom>
                <a:clrTo>
                  <a:srgbClr val="FCFCC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018"/>
              <a:ext cx="576064" cy="767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20006097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9314-5B33-4E7D-9C49-38A8D85A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81BF-B6D1-4E6B-A23A-A72962C3E1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75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877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69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2534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911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34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924" y="609938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170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683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49860"/>
            <a:fld id="{81D60167-4931-47E6-BA6A-407CBD079E47}" type="slidenum">
              <a:rPr dirty="0">
                <a:solidFill>
                  <a:prstClr val="black"/>
                </a:solidFill>
              </a:rPr>
              <a:pPr marL="149860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108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1162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92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363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786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7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-1264" y="-36963"/>
            <a:ext cx="9180512" cy="6885384"/>
            <a:chOff x="7614" y="-27384"/>
            <a:chExt cx="9180512" cy="6885384"/>
          </a:xfrm>
        </p:grpSpPr>
        <p:pic>
          <p:nvPicPr>
            <p:cNvPr id="6" name="Picture 2" descr="http://stickimage.com/images/blue-technology-backgrounds-for-powerpoint-technology-ppt-template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" y="-27384"/>
              <a:ext cx="9180512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42363" y="181089"/>
              <a:ext cx="3597215" cy="430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0" b="1" kern="0" dirty="0" smtClean="0">
                  <a:ln w="1905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ЗДРАВООХРАНЕНИЯ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0" b="1" kern="0" dirty="0" smtClean="0">
                  <a:ln w="1905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РЕСПУБЛИКИ БУРЯТИЯ</a:t>
              </a:r>
              <a:endParaRPr lang="ru-RU" sz="1100" b="1" kern="0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07504" y="724377"/>
              <a:ext cx="8928992" cy="401612"/>
              <a:chOff x="376688" y="1457864"/>
              <a:chExt cx="8430876" cy="401612"/>
            </a:xfrm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0" name="Прямоугольник 9"/>
              <p:cNvSpPr/>
              <p:nvPr/>
            </p:nvSpPr>
            <p:spPr bwMode="auto">
              <a:xfrm>
                <a:off x="379557" y="1457864"/>
                <a:ext cx="8428007" cy="216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39700" h="139700"/>
              </a:sp3d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 bwMode="auto">
              <a:xfrm>
                <a:off x="376689" y="1653394"/>
                <a:ext cx="8428007" cy="1080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39700" h="139700"/>
              </a:sp3d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 bwMode="auto">
              <a:xfrm>
                <a:off x="376688" y="1751476"/>
                <a:ext cx="8428007" cy="108000"/>
              </a:xfrm>
              <a:prstGeom prst="rect">
                <a:avLst/>
              </a:prstGeom>
              <a:solidFill>
                <a:srgbClr val="FFFF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39700" h="139700"/>
              </a:sp3d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pic>
          <p:nvPicPr>
            <p:cNvPr id="9" name="Picture 46" descr="GRB-20b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CFCCA"/>
                </a:clrFrom>
                <a:clrTo>
                  <a:srgbClr val="FCFCC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018"/>
              <a:ext cx="576064" cy="767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20006097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9314-5B33-4E7D-9C49-38A8D85A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81BF-B6D1-4E6B-A23A-A72962C3E1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303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973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973" y="2737574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95" y="273757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428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610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703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253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72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86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005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64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332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503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64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90264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0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40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9314-5B33-4E7D-9C49-38A8D85A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81BF-B6D1-4E6B-A23A-A72962C3E1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192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87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919" y="609928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165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599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20" smtClean="0">
                <a:solidFill>
                  <a:srgbClr val="000000"/>
                </a:solidFill>
              </a:rPr>
              <a:pPr/>
              <a:t>‹#›</a:t>
            </a:fld>
            <a:endParaRPr lang="en-US" sz="1020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002" y="209316"/>
            <a:ext cx="68172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3675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pPr marL="149860"/>
            <a:fld id="{81D60167-4931-47E6-BA6A-407CBD079E47}" type="slidenum">
              <a:rPr dirty="0">
                <a:solidFill>
                  <a:prstClr val="black"/>
                </a:solidFill>
              </a:rPr>
              <a:pPr marL="149860"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715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1112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754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842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60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92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948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948" y="2737524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95" y="273752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63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8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9314-5B33-4E7D-9C49-38A8D85A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581BF-B6D1-4E6B-A23A-A72962C3E1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59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286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203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66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424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340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39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8483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368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39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7046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748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351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894" y="609878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140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1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3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1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17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3.xml"/><Relationship Id="rId16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1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1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19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18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17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29.xml"/><Relationship Id="rId16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37.xml"/><Relationship Id="rId19" Type="http://schemas.openxmlformats.org/officeDocument/2006/relationships/theme" Target="../theme/theme14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4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1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17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47.xml"/><Relationship Id="rId16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55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slideLayout" Target="../slideLayouts/slideLayout2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1264" y="-36963"/>
            <a:ext cx="9180512" cy="6885384"/>
            <a:chOff x="7614" y="-27384"/>
            <a:chExt cx="9180512" cy="6885384"/>
          </a:xfrm>
        </p:grpSpPr>
        <p:pic>
          <p:nvPicPr>
            <p:cNvPr id="8" name="Picture 2" descr="http://stickimage.com/images/blue-technology-backgrounds-for-powerpoint-technology-ppt-template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" y="-27384"/>
              <a:ext cx="9180512" cy="6885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42363" y="181089"/>
              <a:ext cx="3597215" cy="43088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0" b="1" kern="0" dirty="0" smtClean="0">
                  <a:ln w="1905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МИНИСТЕРСТВО ЗДРАВООХРАНЕНИЯ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0" b="1" kern="0" dirty="0" smtClean="0">
                  <a:ln w="1905"/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  <a:ea typeface="Tahoma" panose="020B0604030504040204" pitchFamily="34" charset="0"/>
                  <a:cs typeface="Tahoma" panose="020B0604030504040204" pitchFamily="34" charset="0"/>
                </a:rPr>
                <a:t>РЕСПУБЛИКИ БУРЯТИЯ</a:t>
              </a:r>
              <a:endParaRPr lang="ru-RU" sz="1100" b="1" kern="0" dirty="0">
                <a:ln w="1905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7504" y="724377"/>
              <a:ext cx="8928992" cy="401612"/>
              <a:chOff x="376688" y="1457864"/>
              <a:chExt cx="8430876" cy="401612"/>
            </a:xfrm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sp>
            <p:nvSpPr>
              <p:cNvPr id="12" name="Прямоугольник 11"/>
              <p:cNvSpPr/>
              <p:nvPr/>
            </p:nvSpPr>
            <p:spPr bwMode="auto">
              <a:xfrm>
                <a:off x="379557" y="1457864"/>
                <a:ext cx="8428007" cy="216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39700" h="139700"/>
              </a:sp3d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 bwMode="auto">
              <a:xfrm>
                <a:off x="376689" y="1653394"/>
                <a:ext cx="8428007" cy="1080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39700" h="139700"/>
              </a:sp3d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 bwMode="auto">
              <a:xfrm>
                <a:off x="376688" y="1751476"/>
                <a:ext cx="8428007" cy="108000"/>
              </a:xfrm>
              <a:prstGeom prst="rect">
                <a:avLst/>
              </a:prstGeom>
              <a:solidFill>
                <a:srgbClr val="FFFF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p3d>
                <a:bevelT w="139700" h="139700"/>
              </a:sp3d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pic>
          <p:nvPicPr>
            <p:cNvPr id="11" name="Picture 46" descr="GRB-20b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CFCCA"/>
                </a:clrFrom>
                <a:clrTo>
                  <a:srgbClr val="FCFCC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2018"/>
              <a:ext cx="576064" cy="767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796" dir="20006097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09314-5B33-4E7D-9C49-38A8D85A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581BF-B6D1-4E6B-A23A-A72962C3E1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0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501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501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501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9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479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479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479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  <p:sldLayoutId id="2147484223" r:id="rId15"/>
    <p:sldLayoutId id="2147484224" r:id="rId16"/>
    <p:sldLayoutId id="2147484225" r:id="rId17"/>
    <p:sldLayoutId id="214748422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45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45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45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2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40" r:id="rId13"/>
    <p:sldLayoutId id="2147484241" r:id="rId14"/>
    <p:sldLayoutId id="2147484242" r:id="rId15"/>
    <p:sldLayoutId id="2147484243" r:id="rId16"/>
    <p:sldLayoutId id="2147484244" r:id="rId17"/>
    <p:sldLayoutId id="214748424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425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425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425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2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  <p:sldLayoutId id="2147484259" r:id="rId13"/>
    <p:sldLayoutId id="2147484260" r:id="rId14"/>
    <p:sldLayoutId id="2147484261" r:id="rId15"/>
    <p:sldLayoutId id="2147484262" r:id="rId16"/>
    <p:sldLayoutId id="2147484263" r:id="rId17"/>
    <p:sldLayoutId id="214748426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95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95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95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8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  <p:sldLayoutId id="2147484280" r:id="rId15"/>
    <p:sldLayoutId id="2147484281" r:id="rId16"/>
    <p:sldLayoutId id="2147484282" r:id="rId17"/>
    <p:sldLayoutId id="214748428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  <p:sldLayoutId id="2147484297" r:id="rId13"/>
    <p:sldLayoutId id="2147484298" r:id="rId14"/>
    <p:sldLayoutId id="2147484299" r:id="rId15"/>
    <p:sldLayoutId id="2147484300" r:id="rId16"/>
    <p:sldLayoutId id="2147484301" r:id="rId17"/>
    <p:sldLayoutId id="214748430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715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715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715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2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  <p:sldLayoutId id="2147483998" r:id="rId18"/>
    <p:sldLayoutId id="2147483978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709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709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709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8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  <p:sldLayoutId id="214748401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701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701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701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691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691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691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4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641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641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641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5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625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625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625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5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411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607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607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607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4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  <p:sldLayoutId id="214748413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525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1210-B379-4B7D-8734-1E48B857B5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525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525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0FC80C-2B07-4A6A-95B6-FB9DF6786D75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3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  <p:sldLayoutId id="214748418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190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28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2.xml"/><Relationship Id="rId11" Type="http://schemas.openxmlformats.org/officeDocument/2006/relationships/image" Target="../media/image27.jpeg"/><Relationship Id="rId5" Type="http://schemas.openxmlformats.org/officeDocument/2006/relationships/image" Target="../media/image26.e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26.xml"/><Relationship Id="rId7" Type="http://schemas.openxmlformats.org/officeDocument/2006/relationships/diagramLayout" Target="../diagrams/layout3.xml"/><Relationship Id="rId12" Type="http://schemas.openxmlformats.org/officeDocument/2006/relationships/image" Target="../media/image31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3.xml"/><Relationship Id="rId11" Type="http://schemas.openxmlformats.org/officeDocument/2006/relationships/image" Target="../media/image30.jpeg"/><Relationship Id="rId5" Type="http://schemas.openxmlformats.org/officeDocument/2006/relationships/image" Target="../media/image26.emf"/><Relationship Id="rId10" Type="http://schemas.microsoft.com/office/2007/relationships/diagramDrawing" Target="../diagrams/drawing3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208.xml"/><Relationship Id="rId7" Type="http://schemas.openxmlformats.org/officeDocument/2006/relationships/diagramLayout" Target="../diagrams/layout4.xml"/><Relationship Id="rId12" Type="http://schemas.openxmlformats.org/officeDocument/2006/relationships/image" Target="../media/image3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4.xml"/><Relationship Id="rId11" Type="http://schemas.openxmlformats.org/officeDocument/2006/relationships/image" Target="../media/image32.jpeg"/><Relationship Id="rId5" Type="http://schemas.openxmlformats.org/officeDocument/2006/relationships/image" Target="../media/image26.emf"/><Relationship Id="rId10" Type="http://schemas.microsoft.com/office/2007/relationships/diagramDrawing" Target="../diagrams/drawing4.xml"/><Relationship Id="rId4" Type="http://schemas.openxmlformats.org/officeDocument/2006/relationships/oleObject" Target="../embeddings/oleObject3.bin"/><Relationship Id="rId9" Type="http://schemas.openxmlformats.org/officeDocument/2006/relationships/diagramColors" Target="../diagrams/colors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244.xml"/><Relationship Id="rId7" Type="http://schemas.openxmlformats.org/officeDocument/2006/relationships/diagramLayout" Target="../diagrams/layout5.xml"/><Relationship Id="rId12" Type="http://schemas.openxmlformats.org/officeDocument/2006/relationships/image" Target="../media/image36.jpe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diagramData" Target="../diagrams/data5.xml"/><Relationship Id="rId11" Type="http://schemas.openxmlformats.org/officeDocument/2006/relationships/image" Target="../media/image35.jpeg"/><Relationship Id="rId5" Type="http://schemas.openxmlformats.org/officeDocument/2006/relationships/image" Target="../media/image26.emf"/><Relationship Id="rId10" Type="http://schemas.microsoft.com/office/2007/relationships/diagramDrawing" Target="../diagrams/drawing5.xml"/><Relationship Id="rId4" Type="http://schemas.openxmlformats.org/officeDocument/2006/relationships/oleObject" Target="../embeddings/oleObject4.bin"/><Relationship Id="rId9" Type="http://schemas.openxmlformats.org/officeDocument/2006/relationships/diagramColors" Target="../diagrams/colors5.xml"/><Relationship Id="rId1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slideLayout" Target="../slideLayouts/slideLayout262.xml"/><Relationship Id="rId7" Type="http://schemas.openxmlformats.org/officeDocument/2006/relationships/diagramLayout" Target="../diagrams/layout6.xml"/><Relationship Id="rId12" Type="http://schemas.openxmlformats.org/officeDocument/2006/relationships/image" Target="../media/image40.jpe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diagramData" Target="../diagrams/data6.xml"/><Relationship Id="rId11" Type="http://schemas.openxmlformats.org/officeDocument/2006/relationships/image" Target="../media/image39.jpeg"/><Relationship Id="rId5" Type="http://schemas.openxmlformats.org/officeDocument/2006/relationships/image" Target="../media/image26.emf"/><Relationship Id="rId10" Type="http://schemas.microsoft.com/office/2007/relationships/diagramDrawing" Target="../diagrams/drawing6.xml"/><Relationship Id="rId4" Type="http://schemas.openxmlformats.org/officeDocument/2006/relationships/oleObject" Target="../embeddings/oleObject5.bin"/><Relationship Id="rId9" Type="http://schemas.openxmlformats.org/officeDocument/2006/relationships/diagramColors" Target="../diagrams/colors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1628800"/>
            <a:ext cx="8496944" cy="1872207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 реализации федерального пилотного проекта  «Бережливая поликлиника» 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 Республике Бурятия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3" y="5013176"/>
            <a:ext cx="5976218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Заместитель </a:t>
            </a:r>
          </a:p>
          <a:p>
            <a:pPr algn="r">
              <a:spcBef>
                <a:spcPts val="0"/>
              </a:spcBef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министра здравоохранения </a:t>
            </a:r>
          </a:p>
          <a:p>
            <a:pPr algn="r">
              <a:spcBef>
                <a:spcPts val="0"/>
              </a:spcBef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Республики Бурятия</a:t>
            </a:r>
          </a:p>
          <a:p>
            <a:pPr algn="r">
              <a:spcBef>
                <a:spcPts val="0"/>
              </a:spcBef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С.Д. Замбалова</a:t>
            </a:r>
            <a:endParaRPr lang="ru-RU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45957"/>
            <a:ext cx="936799" cy="10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908720"/>
            <a:ext cx="8839473" cy="504056"/>
          </a:xfrm>
        </p:spPr>
        <p:txBody>
          <a:bodyPr>
            <a:noAutofit/>
          </a:bodyPr>
          <a:lstStyle/>
          <a:p>
            <a:r>
              <a:rPr lang="ru-RU" sz="2000" dirty="0" smtClean="0"/>
              <a:t> </a:t>
            </a: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Картирование процесса: </a:t>
            </a:r>
            <a:r>
              <a:rPr lang="ru-RU" sz="1700" b="1" i="1" dirty="0" smtClean="0">
                <a:solidFill>
                  <a:schemeClr val="tx1"/>
                </a:solidFill>
              </a:rPr>
              <a:t>Профилактические осмотры несовершеннолетних</a:t>
            </a:r>
            <a:endParaRPr lang="ru-RU" sz="1700" i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8465" y="-14164"/>
            <a:ext cx="8931437" cy="778868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проекта</a:t>
            </a:r>
            <a:r>
              <a:rPr lang="ru-RU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rgbClr val="C42F1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профилактической работы</a:t>
            </a:r>
            <a:endParaRPr lang="ru-RU" sz="2200" b="1" i="1" dirty="0">
              <a:solidFill>
                <a:srgbClr val="C42F1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5060" y="1412776"/>
            <a:ext cx="1599010" cy="1733838"/>
          </a:xfrm>
          <a:prstGeom prst="rect">
            <a:avLst/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Исходное состояние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на апрель 2017 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Время пребывания пациента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до 1 года - 4ч. 00м.,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т.ч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"в пути" 20 мин.;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старше 1 года - 3ч. 49 м.,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т.ч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"в пути" 8м. 42сек.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380588" y="1629062"/>
            <a:ext cx="1591866" cy="1068829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Текущее состояние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на 14.07.2017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Время пребывания пациента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- 2 ч. 17 м. 18сек.,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т.ч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"в пути" 3м. 18с.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556878" y="1464782"/>
            <a:ext cx="1294210" cy="1388154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Целевое состояние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Время пребывания пациента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- 1 ч. 47 м. 18сек.,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т.ч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"в пути" 3м. 18с.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5000943" y="1747370"/>
            <a:ext cx="1460897" cy="1030940"/>
          </a:xfrm>
          <a:prstGeom prst="rightArrow">
            <a:avLst>
              <a:gd name="adj1" fmla="val 50000"/>
              <a:gd name="adj2" fmla="val 65826"/>
            </a:avLst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проводятся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мероприятия: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339752" y="2852937"/>
            <a:ext cx="2160240" cy="1944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реконструкция и ремонт блока профилактики;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введение администратора блока профилактики с возможностью ведения электронной картотеки;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обустройство зоны комфортного пребывания пациентов;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предварительная запись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60033" y="2853215"/>
            <a:ext cx="1601770" cy="15838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ведение электронного документооборота;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модернизация электронной картотеки диспансерного наблюдения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1914806" y="1747632"/>
            <a:ext cx="1448991" cy="950259"/>
          </a:xfrm>
          <a:prstGeom prst="rightArrow">
            <a:avLst>
              <a:gd name="adj1" fmla="val 50000"/>
              <a:gd name="adj2" fmla="val 73137"/>
            </a:avLst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выполнены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мероприятия: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21088"/>
            <a:ext cx="3078834" cy="244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42" y="3429262"/>
            <a:ext cx="2018201" cy="325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987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14" y="836713"/>
            <a:ext cx="6447501" cy="432048"/>
          </a:xfrm>
        </p:spPr>
        <p:txBody>
          <a:bodyPr>
            <a:noAutofit/>
          </a:bodyPr>
          <a:lstStyle/>
          <a:p>
            <a:r>
              <a:rPr lang="ru-RU" sz="2000" dirty="0" smtClean="0"/>
              <a:t> 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Картирование процесса:</a:t>
            </a: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b="1" i="1" dirty="0" smtClean="0">
                <a:solidFill>
                  <a:schemeClr val="tx1"/>
                </a:solidFill>
              </a:rPr>
              <a:t>Иммунопрофилактика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8465" y="-14164"/>
            <a:ext cx="8931437" cy="778868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проекта</a:t>
            </a:r>
            <a:r>
              <a:rPr lang="ru-RU" sz="28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rgbClr val="C42F1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профилактической работы</a:t>
            </a:r>
            <a:endParaRPr lang="ru-RU" sz="2200" b="1" i="1" dirty="0">
              <a:solidFill>
                <a:srgbClr val="C42F1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86166" y="1280039"/>
            <a:ext cx="1651873" cy="1120775"/>
          </a:xfrm>
          <a:prstGeom prst="rect">
            <a:avLst/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Исходное состояние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на апрель 2017 г.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Время пребывания пациента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- 3ч. 46м. 30с.,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т.ч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"в пути" 8 мин.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563890" y="1280039"/>
            <a:ext cx="1584176" cy="1120775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Текущее состояние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на 14.07.2017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Время пребывания пациента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- 1 ч. 43 м.,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т.ч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в дороге 1м. 35с.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790766" y="1280036"/>
            <a:ext cx="1597659" cy="1074497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Целевое состояние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Время пребывания пациента: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- 1 ч. 05 м.,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т.ч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. в дороге 1м. 35с.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5220072" y="1344709"/>
            <a:ext cx="1512168" cy="1102659"/>
          </a:xfrm>
          <a:prstGeom prst="rightArrow">
            <a:avLst>
              <a:gd name="adj1" fmla="val 50000"/>
              <a:gd name="adj2" fmla="val 65826"/>
            </a:avLst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проводятся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мероприятия: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267746" y="2492896"/>
            <a:ext cx="2880320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реконструкция и ремонт блока профилактики;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введение администратора блока профилактики с возможностью ведения электронной прививочной картотеки;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обустройство зоны комфортного пребывания пациентов;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предварительная запись;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выделение отдельного приема врача-педиатра;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5-ти-дневная рабочая неделя.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292080" y="2492896"/>
            <a:ext cx="2592288" cy="10801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ведение электронного документооборота;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формирование статистических отчетных форм по вакцинопрофилактике в МИС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2051721" y="1380565"/>
            <a:ext cx="1440160" cy="919723"/>
          </a:xfrm>
          <a:prstGeom prst="rightArrow">
            <a:avLst>
              <a:gd name="adj1" fmla="val 50000"/>
              <a:gd name="adj2" fmla="val 73137"/>
            </a:avLst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выполнены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мероприятия: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4124" y="3789041"/>
            <a:ext cx="3576350" cy="285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2088234" cy="379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151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object 4"/>
          <p:cNvSpPr>
            <a:spLocks noChangeArrowheads="1"/>
          </p:cNvSpPr>
          <p:nvPr/>
        </p:nvSpPr>
        <p:spPr bwMode="auto">
          <a:xfrm>
            <a:off x="1276008" y="1111951"/>
            <a:ext cx="7560000" cy="802800"/>
          </a:xfrm>
          <a:custGeom>
            <a:avLst/>
            <a:gdLst>
              <a:gd name="T0" fmla="*/ 0 w 5702934"/>
              <a:gd name="T1" fmla="*/ 0 h 835660"/>
              <a:gd name="T2" fmla="*/ 5702934 w 5702934"/>
              <a:gd name="T3" fmla="*/ 835660 h 835660"/>
            </a:gdLst>
            <a:ahLst/>
            <a:cxnLst/>
            <a:rect l="T0" t="T1" r="T2" b="T3"/>
            <a:pathLst>
              <a:path w="5702934" h="835660">
                <a:moveTo>
                  <a:pt x="5563488" y="0"/>
                </a:moveTo>
                <a:lnTo>
                  <a:pt x="139192" y="0"/>
                </a:lnTo>
                <a:lnTo>
                  <a:pt x="95211" y="7099"/>
                </a:lnTo>
                <a:lnTo>
                  <a:pt x="57003" y="26867"/>
                </a:lnTo>
                <a:lnTo>
                  <a:pt x="26867" y="57003"/>
                </a:lnTo>
                <a:lnTo>
                  <a:pt x="7099" y="95211"/>
                </a:lnTo>
                <a:lnTo>
                  <a:pt x="0" y="139191"/>
                </a:lnTo>
                <a:lnTo>
                  <a:pt x="0" y="696087"/>
                </a:lnTo>
                <a:lnTo>
                  <a:pt x="7099" y="740067"/>
                </a:lnTo>
                <a:lnTo>
                  <a:pt x="26867" y="778275"/>
                </a:lnTo>
                <a:lnTo>
                  <a:pt x="57003" y="808411"/>
                </a:lnTo>
                <a:lnTo>
                  <a:pt x="95211" y="828179"/>
                </a:lnTo>
                <a:lnTo>
                  <a:pt x="139192" y="835278"/>
                </a:lnTo>
                <a:lnTo>
                  <a:pt x="5563488" y="835278"/>
                </a:lnTo>
                <a:lnTo>
                  <a:pt x="5607469" y="828179"/>
                </a:lnTo>
                <a:lnTo>
                  <a:pt x="5645677" y="808411"/>
                </a:lnTo>
                <a:lnTo>
                  <a:pt x="5675813" y="778275"/>
                </a:lnTo>
                <a:lnTo>
                  <a:pt x="5695581" y="740067"/>
                </a:lnTo>
                <a:lnTo>
                  <a:pt x="5702681" y="696087"/>
                </a:lnTo>
                <a:lnTo>
                  <a:pt x="5702681" y="139191"/>
                </a:lnTo>
                <a:lnTo>
                  <a:pt x="5695581" y="95211"/>
                </a:lnTo>
                <a:lnTo>
                  <a:pt x="5675813" y="57003"/>
                </a:lnTo>
                <a:lnTo>
                  <a:pt x="5645677" y="26867"/>
                </a:lnTo>
                <a:lnTo>
                  <a:pt x="5607469" y="7099"/>
                </a:lnTo>
                <a:lnTo>
                  <a:pt x="55634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68288"/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object 5"/>
          <p:cNvSpPr>
            <a:spLocks/>
          </p:cNvSpPr>
          <p:nvPr/>
        </p:nvSpPr>
        <p:spPr bwMode="auto">
          <a:xfrm>
            <a:off x="1265028" y="1097420"/>
            <a:ext cx="7570366" cy="839097"/>
          </a:xfrm>
          <a:custGeom>
            <a:avLst/>
            <a:gdLst>
              <a:gd name="T0" fmla="*/ 0 w 5702934"/>
              <a:gd name="T1" fmla="*/ 138979 h 835660"/>
              <a:gd name="T2" fmla="*/ 7097 w 5702934"/>
              <a:gd name="T3" fmla="*/ 95067 h 835660"/>
              <a:gd name="T4" fmla="*/ 26861 w 5702934"/>
              <a:gd name="T5" fmla="*/ 56917 h 835660"/>
              <a:gd name="T6" fmla="*/ 56991 w 5702934"/>
              <a:gd name="T7" fmla="*/ 26827 h 835660"/>
              <a:gd name="T8" fmla="*/ 95189 w 5702934"/>
              <a:gd name="T9" fmla="*/ 7089 h 835660"/>
              <a:gd name="T10" fmla="*/ 139162 w 5702934"/>
              <a:gd name="T11" fmla="*/ 0 h 835660"/>
              <a:gd name="T12" fmla="*/ 5562252 w 5702934"/>
              <a:gd name="T13" fmla="*/ 0 h 835660"/>
              <a:gd name="T14" fmla="*/ 5606223 w 5702934"/>
              <a:gd name="T15" fmla="*/ 7089 h 835660"/>
              <a:gd name="T16" fmla="*/ 5644421 w 5702934"/>
              <a:gd name="T17" fmla="*/ 26827 h 835660"/>
              <a:gd name="T18" fmla="*/ 5674551 w 5702934"/>
              <a:gd name="T19" fmla="*/ 56917 h 835660"/>
              <a:gd name="T20" fmla="*/ 5694315 w 5702934"/>
              <a:gd name="T21" fmla="*/ 95067 h 835660"/>
              <a:gd name="T22" fmla="*/ 5701413 w 5702934"/>
              <a:gd name="T23" fmla="*/ 138979 h 835660"/>
              <a:gd name="T24" fmla="*/ 5701413 w 5702934"/>
              <a:gd name="T25" fmla="*/ 695029 h 835660"/>
              <a:gd name="T26" fmla="*/ 5694315 w 5702934"/>
              <a:gd name="T27" fmla="*/ 738943 h 835660"/>
              <a:gd name="T28" fmla="*/ 5674551 w 5702934"/>
              <a:gd name="T29" fmla="*/ 777093 h 835660"/>
              <a:gd name="T30" fmla="*/ 5644421 w 5702934"/>
              <a:gd name="T31" fmla="*/ 807183 h 835660"/>
              <a:gd name="T32" fmla="*/ 5606223 w 5702934"/>
              <a:gd name="T33" fmla="*/ 826921 h 835660"/>
              <a:gd name="T34" fmla="*/ 5562252 w 5702934"/>
              <a:gd name="T35" fmla="*/ 834009 h 835660"/>
              <a:gd name="T36" fmla="*/ 139162 w 5702934"/>
              <a:gd name="T37" fmla="*/ 834009 h 835660"/>
              <a:gd name="T38" fmla="*/ 95189 w 5702934"/>
              <a:gd name="T39" fmla="*/ 826921 h 835660"/>
              <a:gd name="T40" fmla="*/ 56991 w 5702934"/>
              <a:gd name="T41" fmla="*/ 807183 h 835660"/>
              <a:gd name="T42" fmla="*/ 26861 w 5702934"/>
              <a:gd name="T43" fmla="*/ 777093 h 835660"/>
              <a:gd name="T44" fmla="*/ 7097 w 5702934"/>
              <a:gd name="T45" fmla="*/ 738943 h 835660"/>
              <a:gd name="T46" fmla="*/ 0 w 5702934"/>
              <a:gd name="T47" fmla="*/ 695029 h 835660"/>
              <a:gd name="T48" fmla="*/ 0 w 5702934"/>
              <a:gd name="T49" fmla="*/ 138979 h 8356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702934" h="835660">
                <a:moveTo>
                  <a:pt x="0" y="139191"/>
                </a:moveTo>
                <a:lnTo>
                  <a:pt x="7099" y="95211"/>
                </a:lnTo>
                <a:lnTo>
                  <a:pt x="26867" y="57003"/>
                </a:lnTo>
                <a:lnTo>
                  <a:pt x="57003" y="26867"/>
                </a:lnTo>
                <a:lnTo>
                  <a:pt x="95211" y="7099"/>
                </a:lnTo>
                <a:lnTo>
                  <a:pt x="139192" y="0"/>
                </a:lnTo>
                <a:lnTo>
                  <a:pt x="5563488" y="0"/>
                </a:lnTo>
                <a:lnTo>
                  <a:pt x="5607469" y="7099"/>
                </a:lnTo>
                <a:lnTo>
                  <a:pt x="5645677" y="26867"/>
                </a:lnTo>
                <a:lnTo>
                  <a:pt x="5675813" y="57003"/>
                </a:lnTo>
                <a:lnTo>
                  <a:pt x="5695581" y="95211"/>
                </a:lnTo>
                <a:lnTo>
                  <a:pt x="5702681" y="139191"/>
                </a:lnTo>
                <a:lnTo>
                  <a:pt x="5702681" y="696087"/>
                </a:lnTo>
                <a:lnTo>
                  <a:pt x="5695581" y="740067"/>
                </a:lnTo>
                <a:lnTo>
                  <a:pt x="5675813" y="778275"/>
                </a:lnTo>
                <a:lnTo>
                  <a:pt x="5645677" y="808411"/>
                </a:lnTo>
                <a:lnTo>
                  <a:pt x="5607469" y="828179"/>
                </a:lnTo>
                <a:lnTo>
                  <a:pt x="5563488" y="835278"/>
                </a:lnTo>
                <a:lnTo>
                  <a:pt x="139192" y="835278"/>
                </a:lnTo>
                <a:lnTo>
                  <a:pt x="95211" y="828179"/>
                </a:lnTo>
                <a:lnTo>
                  <a:pt x="57003" y="808411"/>
                </a:lnTo>
                <a:lnTo>
                  <a:pt x="26867" y="778275"/>
                </a:lnTo>
                <a:lnTo>
                  <a:pt x="7099" y="740067"/>
                </a:lnTo>
                <a:lnTo>
                  <a:pt x="0" y="696087"/>
                </a:lnTo>
                <a:lnTo>
                  <a:pt x="0" y="139191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6" name="object 7"/>
          <p:cNvSpPr>
            <a:spLocks/>
          </p:cNvSpPr>
          <p:nvPr/>
        </p:nvSpPr>
        <p:spPr bwMode="auto">
          <a:xfrm>
            <a:off x="1413172" y="2754859"/>
            <a:ext cx="6227762" cy="252412"/>
          </a:xfrm>
          <a:custGeom>
            <a:avLst/>
            <a:gdLst>
              <a:gd name="T0" fmla="*/ 0 w 6228715"/>
              <a:gd name="T1" fmla="*/ 252642 h 252094"/>
              <a:gd name="T2" fmla="*/ 6226301 w 6228715"/>
              <a:gd name="T3" fmla="*/ 252642 h 252094"/>
              <a:gd name="T4" fmla="*/ 6226301 w 6228715"/>
              <a:gd name="T5" fmla="*/ 0 h 252094"/>
              <a:gd name="T6" fmla="*/ 0 w 6228715"/>
              <a:gd name="T7" fmla="*/ 0 h 252094"/>
              <a:gd name="T8" fmla="*/ 0 w 6228715"/>
              <a:gd name="T9" fmla="*/ 252642 h 2520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4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8" name="object 9"/>
          <p:cNvSpPr>
            <a:spLocks/>
          </p:cNvSpPr>
          <p:nvPr/>
        </p:nvSpPr>
        <p:spPr bwMode="auto">
          <a:xfrm>
            <a:off x="1289303" y="2131835"/>
            <a:ext cx="7521281" cy="802800"/>
          </a:xfrm>
          <a:custGeom>
            <a:avLst/>
            <a:gdLst>
              <a:gd name="T0" fmla="*/ 5679537 w 5819140"/>
              <a:gd name="T1" fmla="*/ 0 h 842644"/>
              <a:gd name="T2" fmla="*/ 140492 w 5819140"/>
              <a:gd name="T3" fmla="*/ 0 h 842644"/>
              <a:gd name="T4" fmla="*/ 96076 w 5819140"/>
              <a:gd name="T5" fmla="*/ 7136 h 842644"/>
              <a:gd name="T6" fmla="*/ 57509 w 5819140"/>
              <a:gd name="T7" fmla="*/ 27012 h 842644"/>
              <a:gd name="T8" fmla="*/ 27100 w 5819140"/>
              <a:gd name="T9" fmla="*/ 57324 h 842644"/>
              <a:gd name="T10" fmla="*/ 7160 w 5819140"/>
              <a:gd name="T11" fmla="*/ 95767 h 842644"/>
              <a:gd name="T12" fmla="*/ 0 w 5819140"/>
              <a:gd name="T13" fmla="*/ 140039 h 842644"/>
              <a:gd name="T14" fmla="*/ 0 w 5819140"/>
              <a:gd name="T15" fmla="*/ 699816 h 842644"/>
              <a:gd name="T16" fmla="*/ 7160 w 5819140"/>
              <a:gd name="T17" fmla="*/ 744075 h 842644"/>
              <a:gd name="T18" fmla="*/ 27100 w 5819140"/>
              <a:gd name="T19" fmla="*/ 782486 h 842644"/>
              <a:gd name="T20" fmla="*/ 57509 w 5819140"/>
              <a:gd name="T21" fmla="*/ 812760 h 842644"/>
              <a:gd name="T22" fmla="*/ 96076 w 5819140"/>
              <a:gd name="T23" fmla="*/ 832604 h 842644"/>
              <a:gd name="T24" fmla="*/ 140492 w 5819140"/>
              <a:gd name="T25" fmla="*/ 839728 h 842644"/>
              <a:gd name="T26" fmla="*/ 5679537 w 5819140"/>
              <a:gd name="T27" fmla="*/ 839728 h 842644"/>
              <a:gd name="T28" fmla="*/ 5723938 w 5819140"/>
              <a:gd name="T29" fmla="*/ 832604 h 842644"/>
              <a:gd name="T30" fmla="*/ 5762474 w 5819140"/>
              <a:gd name="T31" fmla="*/ 812760 h 842644"/>
              <a:gd name="T32" fmla="*/ 5792846 w 5819140"/>
              <a:gd name="T33" fmla="*/ 782486 h 842644"/>
              <a:gd name="T34" fmla="*/ 5812754 w 5819140"/>
              <a:gd name="T35" fmla="*/ 744075 h 842644"/>
              <a:gd name="T36" fmla="*/ 5819902 w 5819140"/>
              <a:gd name="T37" fmla="*/ 699816 h 842644"/>
              <a:gd name="T38" fmla="*/ 5819902 w 5819140"/>
              <a:gd name="T39" fmla="*/ 140039 h 842644"/>
              <a:gd name="T40" fmla="*/ 5812754 w 5819140"/>
              <a:gd name="T41" fmla="*/ 95767 h 842644"/>
              <a:gd name="T42" fmla="*/ 5792846 w 5819140"/>
              <a:gd name="T43" fmla="*/ 57324 h 842644"/>
              <a:gd name="T44" fmla="*/ 5762474 w 5819140"/>
              <a:gd name="T45" fmla="*/ 27012 h 842644"/>
              <a:gd name="T46" fmla="*/ 5723938 w 5819140"/>
              <a:gd name="T47" fmla="*/ 7136 h 842644"/>
              <a:gd name="T48" fmla="*/ 5679537 w 5819140"/>
              <a:gd name="T49" fmla="*/ 0 h 8426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819140" h="842644">
                <a:moveTo>
                  <a:pt x="5678297" y="0"/>
                </a:moveTo>
                <a:lnTo>
                  <a:pt x="140462" y="0"/>
                </a:lnTo>
                <a:lnTo>
                  <a:pt x="96056" y="7158"/>
                </a:lnTo>
                <a:lnTo>
                  <a:pt x="57497" y="27094"/>
                </a:lnTo>
                <a:lnTo>
                  <a:pt x="27094" y="57497"/>
                </a:lnTo>
                <a:lnTo>
                  <a:pt x="7158" y="96056"/>
                </a:lnTo>
                <a:lnTo>
                  <a:pt x="0" y="140462"/>
                </a:lnTo>
                <a:lnTo>
                  <a:pt x="0" y="701928"/>
                </a:lnTo>
                <a:lnTo>
                  <a:pt x="7158" y="746321"/>
                </a:lnTo>
                <a:lnTo>
                  <a:pt x="27094" y="784848"/>
                </a:lnTo>
                <a:lnTo>
                  <a:pt x="57497" y="815214"/>
                </a:lnTo>
                <a:lnTo>
                  <a:pt x="96056" y="835118"/>
                </a:lnTo>
                <a:lnTo>
                  <a:pt x="140462" y="842263"/>
                </a:lnTo>
                <a:lnTo>
                  <a:pt x="5678297" y="842263"/>
                </a:lnTo>
                <a:lnTo>
                  <a:pt x="5722689" y="835118"/>
                </a:lnTo>
                <a:lnTo>
                  <a:pt x="5761216" y="815214"/>
                </a:lnTo>
                <a:lnTo>
                  <a:pt x="5791582" y="784848"/>
                </a:lnTo>
                <a:lnTo>
                  <a:pt x="5811486" y="746321"/>
                </a:lnTo>
                <a:lnTo>
                  <a:pt x="5818632" y="701928"/>
                </a:lnTo>
                <a:lnTo>
                  <a:pt x="5818632" y="140462"/>
                </a:lnTo>
                <a:lnTo>
                  <a:pt x="5811486" y="96056"/>
                </a:lnTo>
                <a:lnTo>
                  <a:pt x="5791582" y="57497"/>
                </a:lnTo>
                <a:lnTo>
                  <a:pt x="5761216" y="27094"/>
                </a:lnTo>
                <a:lnTo>
                  <a:pt x="5722689" y="7158"/>
                </a:lnTo>
                <a:lnTo>
                  <a:pt x="567829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9" name="object 10"/>
          <p:cNvSpPr>
            <a:spLocks/>
          </p:cNvSpPr>
          <p:nvPr/>
        </p:nvSpPr>
        <p:spPr bwMode="auto">
          <a:xfrm>
            <a:off x="1274781" y="2119256"/>
            <a:ext cx="7543800" cy="839096"/>
          </a:xfrm>
          <a:custGeom>
            <a:avLst/>
            <a:gdLst>
              <a:gd name="T0" fmla="*/ 0 w 5819140"/>
              <a:gd name="T1" fmla="*/ 140568 h 842644"/>
              <a:gd name="T2" fmla="*/ 7160 w 5819140"/>
              <a:gd name="T3" fmla="*/ 96128 h 842644"/>
              <a:gd name="T4" fmla="*/ 27100 w 5819140"/>
              <a:gd name="T5" fmla="*/ 57541 h 842644"/>
              <a:gd name="T6" fmla="*/ 57509 w 5819140"/>
              <a:gd name="T7" fmla="*/ 27114 h 842644"/>
              <a:gd name="T8" fmla="*/ 96076 w 5819140"/>
              <a:gd name="T9" fmla="*/ 7164 h 842644"/>
              <a:gd name="T10" fmla="*/ 140492 w 5819140"/>
              <a:gd name="T11" fmla="*/ 0 h 842644"/>
              <a:gd name="T12" fmla="*/ 5679537 w 5819140"/>
              <a:gd name="T13" fmla="*/ 0 h 842644"/>
              <a:gd name="T14" fmla="*/ 5723938 w 5819140"/>
              <a:gd name="T15" fmla="*/ 7164 h 842644"/>
              <a:gd name="T16" fmla="*/ 5762474 w 5819140"/>
              <a:gd name="T17" fmla="*/ 27114 h 842644"/>
              <a:gd name="T18" fmla="*/ 5792846 w 5819140"/>
              <a:gd name="T19" fmla="*/ 57541 h 842644"/>
              <a:gd name="T20" fmla="*/ 5812754 w 5819140"/>
              <a:gd name="T21" fmla="*/ 96128 h 842644"/>
              <a:gd name="T22" fmla="*/ 5819902 w 5819140"/>
              <a:gd name="T23" fmla="*/ 140568 h 842644"/>
              <a:gd name="T24" fmla="*/ 5819902 w 5819140"/>
              <a:gd name="T25" fmla="*/ 702458 h 842644"/>
              <a:gd name="T26" fmla="*/ 5812754 w 5819140"/>
              <a:gd name="T27" fmla="*/ 746885 h 842644"/>
              <a:gd name="T28" fmla="*/ 5792846 w 5819140"/>
              <a:gd name="T29" fmla="*/ 785440 h 842644"/>
              <a:gd name="T30" fmla="*/ 5762474 w 5819140"/>
              <a:gd name="T31" fmla="*/ 815830 h 842644"/>
              <a:gd name="T32" fmla="*/ 5723938 w 5819140"/>
              <a:gd name="T33" fmla="*/ 835748 h 842644"/>
              <a:gd name="T34" fmla="*/ 5679537 w 5819140"/>
              <a:gd name="T35" fmla="*/ 842899 h 842644"/>
              <a:gd name="T36" fmla="*/ 140492 w 5819140"/>
              <a:gd name="T37" fmla="*/ 842899 h 842644"/>
              <a:gd name="T38" fmla="*/ 96076 w 5819140"/>
              <a:gd name="T39" fmla="*/ 835748 h 842644"/>
              <a:gd name="T40" fmla="*/ 57509 w 5819140"/>
              <a:gd name="T41" fmla="*/ 815830 h 842644"/>
              <a:gd name="T42" fmla="*/ 27100 w 5819140"/>
              <a:gd name="T43" fmla="*/ 785440 h 842644"/>
              <a:gd name="T44" fmla="*/ 7160 w 5819140"/>
              <a:gd name="T45" fmla="*/ 746885 h 842644"/>
              <a:gd name="T46" fmla="*/ 0 w 5819140"/>
              <a:gd name="T47" fmla="*/ 702458 h 842644"/>
              <a:gd name="T48" fmla="*/ 0 w 5819140"/>
              <a:gd name="T49" fmla="*/ 140568 h 8426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819140" h="842644">
                <a:moveTo>
                  <a:pt x="0" y="140462"/>
                </a:moveTo>
                <a:lnTo>
                  <a:pt x="7158" y="96056"/>
                </a:lnTo>
                <a:lnTo>
                  <a:pt x="27094" y="57497"/>
                </a:lnTo>
                <a:lnTo>
                  <a:pt x="57497" y="27094"/>
                </a:lnTo>
                <a:lnTo>
                  <a:pt x="96056" y="7158"/>
                </a:lnTo>
                <a:lnTo>
                  <a:pt x="140462" y="0"/>
                </a:lnTo>
                <a:lnTo>
                  <a:pt x="5678297" y="0"/>
                </a:lnTo>
                <a:lnTo>
                  <a:pt x="5722689" y="7158"/>
                </a:lnTo>
                <a:lnTo>
                  <a:pt x="5761216" y="27094"/>
                </a:lnTo>
                <a:lnTo>
                  <a:pt x="5791582" y="57497"/>
                </a:lnTo>
                <a:lnTo>
                  <a:pt x="5811486" y="96056"/>
                </a:lnTo>
                <a:lnTo>
                  <a:pt x="5818632" y="140462"/>
                </a:lnTo>
                <a:lnTo>
                  <a:pt x="5818632" y="701928"/>
                </a:lnTo>
                <a:lnTo>
                  <a:pt x="5811486" y="746321"/>
                </a:lnTo>
                <a:lnTo>
                  <a:pt x="5791582" y="784848"/>
                </a:lnTo>
                <a:lnTo>
                  <a:pt x="5761216" y="815214"/>
                </a:lnTo>
                <a:lnTo>
                  <a:pt x="5722689" y="835118"/>
                </a:lnTo>
                <a:lnTo>
                  <a:pt x="5678297" y="842263"/>
                </a:lnTo>
                <a:lnTo>
                  <a:pt x="140462" y="842263"/>
                </a:lnTo>
                <a:lnTo>
                  <a:pt x="96056" y="835118"/>
                </a:lnTo>
                <a:lnTo>
                  <a:pt x="57497" y="815214"/>
                </a:lnTo>
                <a:lnTo>
                  <a:pt x="27094" y="784848"/>
                </a:lnTo>
                <a:lnTo>
                  <a:pt x="7158" y="746321"/>
                </a:lnTo>
                <a:lnTo>
                  <a:pt x="0" y="701928"/>
                </a:lnTo>
                <a:lnTo>
                  <a:pt x="0" y="140462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0" name="object 11"/>
          <p:cNvSpPr txBox="1">
            <a:spLocks noChangeArrowheads="1"/>
          </p:cNvSpPr>
          <p:nvPr/>
        </p:nvSpPr>
        <p:spPr bwMode="auto">
          <a:xfrm>
            <a:off x="1484556" y="2152197"/>
            <a:ext cx="581983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Маршрутизация потоков пациентов с разработкой оптимальных схем навигаций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bject 12"/>
          <p:cNvSpPr>
            <a:spLocks/>
          </p:cNvSpPr>
          <p:nvPr/>
        </p:nvSpPr>
        <p:spPr bwMode="auto">
          <a:xfrm>
            <a:off x="1394122" y="3808959"/>
            <a:ext cx="6227762" cy="252412"/>
          </a:xfrm>
          <a:custGeom>
            <a:avLst/>
            <a:gdLst>
              <a:gd name="T0" fmla="*/ 0 w 6228715"/>
              <a:gd name="T1" fmla="*/ 252640 h 252095"/>
              <a:gd name="T2" fmla="*/ 6226301 w 6228715"/>
              <a:gd name="T3" fmla="*/ 252640 h 252095"/>
              <a:gd name="T4" fmla="*/ 6226301 w 6228715"/>
              <a:gd name="T5" fmla="*/ 0 h 252095"/>
              <a:gd name="T6" fmla="*/ 0 w 6228715"/>
              <a:gd name="T7" fmla="*/ 0 h 252095"/>
              <a:gd name="T8" fmla="*/ 0 w 6228715"/>
              <a:gd name="T9" fmla="*/ 252640 h 252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5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2" name="object 13"/>
          <p:cNvSpPr>
            <a:spLocks/>
          </p:cNvSpPr>
          <p:nvPr/>
        </p:nvSpPr>
        <p:spPr bwMode="auto">
          <a:xfrm>
            <a:off x="1394122" y="3808959"/>
            <a:ext cx="6227762" cy="252412"/>
          </a:xfrm>
          <a:custGeom>
            <a:avLst/>
            <a:gdLst>
              <a:gd name="T0" fmla="*/ 0 w 6228715"/>
              <a:gd name="T1" fmla="*/ 252640 h 252095"/>
              <a:gd name="T2" fmla="*/ 6226301 w 6228715"/>
              <a:gd name="T3" fmla="*/ 252640 h 252095"/>
              <a:gd name="T4" fmla="*/ 6226301 w 6228715"/>
              <a:gd name="T5" fmla="*/ 0 h 252095"/>
              <a:gd name="T6" fmla="*/ 0 w 6228715"/>
              <a:gd name="T7" fmla="*/ 0 h 252095"/>
              <a:gd name="T8" fmla="*/ 0 w 6228715"/>
              <a:gd name="T9" fmla="*/ 252640 h 252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5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noFill/>
          <a:ln w="25400">
            <a:solidFill>
              <a:srgbClr val="A0C0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3" name="object 14"/>
          <p:cNvSpPr>
            <a:spLocks/>
          </p:cNvSpPr>
          <p:nvPr/>
        </p:nvSpPr>
        <p:spPr bwMode="auto">
          <a:xfrm>
            <a:off x="1292144" y="3166814"/>
            <a:ext cx="7560000" cy="931849"/>
          </a:xfrm>
          <a:custGeom>
            <a:avLst/>
            <a:gdLst>
              <a:gd name="T0" fmla="*/ 0 w 5721984"/>
              <a:gd name="T1" fmla="*/ 0 h 833120"/>
              <a:gd name="T2" fmla="*/ 5721984 w 5721984"/>
              <a:gd name="T3" fmla="*/ 833120 h 833120"/>
            </a:gdLst>
            <a:ahLst/>
            <a:cxnLst/>
            <a:rect l="T0" t="T1" r="T2" b="T3"/>
            <a:pathLst>
              <a:path w="5721984" h="833120">
                <a:moveTo>
                  <a:pt x="5582665" y="0"/>
                </a:moveTo>
                <a:lnTo>
                  <a:pt x="138811" y="0"/>
                </a:lnTo>
                <a:lnTo>
                  <a:pt x="94967" y="7084"/>
                </a:lnTo>
                <a:lnTo>
                  <a:pt x="56866" y="26806"/>
                </a:lnTo>
                <a:lnTo>
                  <a:pt x="26806" y="56866"/>
                </a:lnTo>
                <a:lnTo>
                  <a:pt x="7084" y="94967"/>
                </a:lnTo>
                <a:lnTo>
                  <a:pt x="0" y="138811"/>
                </a:lnTo>
                <a:lnTo>
                  <a:pt x="0" y="694055"/>
                </a:lnTo>
                <a:lnTo>
                  <a:pt x="7084" y="737947"/>
                </a:lnTo>
                <a:lnTo>
                  <a:pt x="26806" y="776054"/>
                </a:lnTo>
                <a:lnTo>
                  <a:pt x="56866" y="806096"/>
                </a:lnTo>
                <a:lnTo>
                  <a:pt x="94967" y="825793"/>
                </a:lnTo>
                <a:lnTo>
                  <a:pt x="138811" y="832866"/>
                </a:lnTo>
                <a:lnTo>
                  <a:pt x="5582665" y="832866"/>
                </a:lnTo>
                <a:lnTo>
                  <a:pt x="5626509" y="825793"/>
                </a:lnTo>
                <a:lnTo>
                  <a:pt x="5664610" y="806096"/>
                </a:lnTo>
                <a:lnTo>
                  <a:pt x="5694670" y="776054"/>
                </a:lnTo>
                <a:lnTo>
                  <a:pt x="5714392" y="737947"/>
                </a:lnTo>
                <a:lnTo>
                  <a:pt x="5721477" y="694055"/>
                </a:lnTo>
                <a:lnTo>
                  <a:pt x="5721477" y="138811"/>
                </a:lnTo>
                <a:lnTo>
                  <a:pt x="5714392" y="94967"/>
                </a:lnTo>
                <a:lnTo>
                  <a:pt x="5694670" y="56866"/>
                </a:lnTo>
                <a:lnTo>
                  <a:pt x="5664610" y="26806"/>
                </a:lnTo>
                <a:lnTo>
                  <a:pt x="5626509" y="7084"/>
                </a:lnTo>
                <a:lnTo>
                  <a:pt x="558266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buClr>
                <a:srgbClr val="006000"/>
              </a:buClr>
              <a:buSzPct val="150000"/>
              <a:tabLst>
                <a:tab pos="576263" algn="l"/>
              </a:tabLst>
            </a:pPr>
            <a:endParaRPr lang="ru-RU" dirty="0">
              <a:solidFill>
                <a:srgbClr val="006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Clr>
                <a:srgbClr val="006000"/>
              </a:buClr>
              <a:buSzPct val="150000"/>
              <a:tabLst>
                <a:tab pos="576263" algn="l"/>
              </a:tabLst>
            </a:pPr>
            <a:r>
              <a:rPr lang="ru-RU" dirty="0">
                <a:solidFill>
                  <a:srgbClr val="006000"/>
                </a:solidFill>
                <a:ea typeface="Calibri" pitchFamily="34" charset="0"/>
                <a:cs typeface="Times New Roman" pitchFamily="18" charset="0"/>
              </a:rPr>
              <a:t>      </a:t>
            </a:r>
          </a:p>
        </p:txBody>
      </p:sp>
      <p:sp>
        <p:nvSpPr>
          <p:cNvPr id="25614" name="object 15"/>
          <p:cNvSpPr>
            <a:spLocks/>
          </p:cNvSpPr>
          <p:nvPr/>
        </p:nvSpPr>
        <p:spPr bwMode="auto">
          <a:xfrm>
            <a:off x="1226143" y="3157205"/>
            <a:ext cx="7632848" cy="959222"/>
          </a:xfrm>
          <a:custGeom>
            <a:avLst/>
            <a:gdLst>
              <a:gd name="T0" fmla="*/ 0 w 5721984"/>
              <a:gd name="T1" fmla="*/ 138917 h 833120"/>
              <a:gd name="T2" fmla="*/ 7082 w 5721984"/>
              <a:gd name="T3" fmla="*/ 95039 h 833120"/>
              <a:gd name="T4" fmla="*/ 26800 w 5721984"/>
              <a:gd name="T5" fmla="*/ 56910 h 833120"/>
              <a:gd name="T6" fmla="*/ 56854 w 5721984"/>
              <a:gd name="T7" fmla="*/ 26826 h 833120"/>
              <a:gd name="T8" fmla="*/ 94945 w 5721984"/>
              <a:gd name="T9" fmla="*/ 7090 h 833120"/>
              <a:gd name="T10" fmla="*/ 138781 w 5721984"/>
              <a:gd name="T11" fmla="*/ 0 h 833120"/>
              <a:gd name="T12" fmla="*/ 5581428 w 5721984"/>
              <a:gd name="T13" fmla="*/ 0 h 833120"/>
              <a:gd name="T14" fmla="*/ 5625263 w 5721984"/>
              <a:gd name="T15" fmla="*/ 7090 h 833120"/>
              <a:gd name="T16" fmla="*/ 5663354 w 5721984"/>
              <a:gd name="T17" fmla="*/ 26826 h 833120"/>
              <a:gd name="T18" fmla="*/ 5693408 w 5721984"/>
              <a:gd name="T19" fmla="*/ 56910 h 833120"/>
              <a:gd name="T20" fmla="*/ 5713126 w 5721984"/>
              <a:gd name="T21" fmla="*/ 95039 h 833120"/>
              <a:gd name="T22" fmla="*/ 5720209 w 5721984"/>
              <a:gd name="T23" fmla="*/ 138917 h 833120"/>
              <a:gd name="T24" fmla="*/ 5720209 w 5721984"/>
              <a:gd name="T25" fmla="*/ 694585 h 833120"/>
              <a:gd name="T26" fmla="*/ 5713126 w 5721984"/>
              <a:gd name="T27" fmla="*/ 738511 h 833120"/>
              <a:gd name="T28" fmla="*/ 5693408 w 5721984"/>
              <a:gd name="T29" fmla="*/ 776646 h 833120"/>
              <a:gd name="T30" fmla="*/ 5663354 w 5721984"/>
              <a:gd name="T31" fmla="*/ 806712 h 833120"/>
              <a:gd name="T32" fmla="*/ 5625263 w 5721984"/>
              <a:gd name="T33" fmla="*/ 826423 h 833120"/>
              <a:gd name="T34" fmla="*/ 5581428 w 5721984"/>
              <a:gd name="T35" fmla="*/ 833502 h 833120"/>
              <a:gd name="T36" fmla="*/ 138781 w 5721984"/>
              <a:gd name="T37" fmla="*/ 833502 h 833120"/>
              <a:gd name="T38" fmla="*/ 94945 w 5721984"/>
              <a:gd name="T39" fmla="*/ 826423 h 833120"/>
              <a:gd name="T40" fmla="*/ 56854 w 5721984"/>
              <a:gd name="T41" fmla="*/ 806712 h 833120"/>
              <a:gd name="T42" fmla="*/ 26800 w 5721984"/>
              <a:gd name="T43" fmla="*/ 776646 h 833120"/>
              <a:gd name="T44" fmla="*/ 7082 w 5721984"/>
              <a:gd name="T45" fmla="*/ 738511 h 833120"/>
              <a:gd name="T46" fmla="*/ 0 w 5721984"/>
              <a:gd name="T47" fmla="*/ 694585 h 833120"/>
              <a:gd name="T48" fmla="*/ 0 w 5721984"/>
              <a:gd name="T49" fmla="*/ 138917 h 8331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721984" h="833120">
                <a:moveTo>
                  <a:pt x="0" y="138811"/>
                </a:moveTo>
                <a:lnTo>
                  <a:pt x="7084" y="94967"/>
                </a:lnTo>
                <a:lnTo>
                  <a:pt x="26806" y="56866"/>
                </a:lnTo>
                <a:lnTo>
                  <a:pt x="56866" y="26806"/>
                </a:lnTo>
                <a:lnTo>
                  <a:pt x="94967" y="7084"/>
                </a:lnTo>
                <a:lnTo>
                  <a:pt x="138811" y="0"/>
                </a:lnTo>
                <a:lnTo>
                  <a:pt x="5582665" y="0"/>
                </a:lnTo>
                <a:lnTo>
                  <a:pt x="5626509" y="7084"/>
                </a:lnTo>
                <a:lnTo>
                  <a:pt x="5664610" y="26806"/>
                </a:lnTo>
                <a:lnTo>
                  <a:pt x="5694670" y="56866"/>
                </a:lnTo>
                <a:lnTo>
                  <a:pt x="5714392" y="94967"/>
                </a:lnTo>
                <a:lnTo>
                  <a:pt x="5721477" y="138811"/>
                </a:lnTo>
                <a:lnTo>
                  <a:pt x="5721477" y="694055"/>
                </a:lnTo>
                <a:lnTo>
                  <a:pt x="5714392" y="737947"/>
                </a:lnTo>
                <a:lnTo>
                  <a:pt x="5694670" y="776054"/>
                </a:lnTo>
                <a:lnTo>
                  <a:pt x="5664610" y="806096"/>
                </a:lnTo>
                <a:lnTo>
                  <a:pt x="5626509" y="825793"/>
                </a:lnTo>
                <a:lnTo>
                  <a:pt x="5582665" y="832866"/>
                </a:lnTo>
                <a:lnTo>
                  <a:pt x="138811" y="832866"/>
                </a:lnTo>
                <a:lnTo>
                  <a:pt x="94967" y="825793"/>
                </a:lnTo>
                <a:lnTo>
                  <a:pt x="56866" y="806096"/>
                </a:lnTo>
                <a:lnTo>
                  <a:pt x="26806" y="776054"/>
                </a:lnTo>
                <a:lnTo>
                  <a:pt x="7084" y="737947"/>
                </a:lnTo>
                <a:lnTo>
                  <a:pt x="0" y="694055"/>
                </a:lnTo>
                <a:lnTo>
                  <a:pt x="0" y="138811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5" name="object 17"/>
          <p:cNvSpPr>
            <a:spLocks/>
          </p:cNvSpPr>
          <p:nvPr/>
        </p:nvSpPr>
        <p:spPr bwMode="auto">
          <a:xfrm>
            <a:off x="1394122" y="4783684"/>
            <a:ext cx="6227762" cy="252412"/>
          </a:xfrm>
          <a:custGeom>
            <a:avLst/>
            <a:gdLst>
              <a:gd name="T0" fmla="*/ 0 w 6228715"/>
              <a:gd name="T1" fmla="*/ 252640 h 252095"/>
              <a:gd name="T2" fmla="*/ 6226301 w 6228715"/>
              <a:gd name="T3" fmla="*/ 252640 h 252095"/>
              <a:gd name="T4" fmla="*/ 6226301 w 6228715"/>
              <a:gd name="T5" fmla="*/ 0 h 252095"/>
              <a:gd name="T6" fmla="*/ 0 w 6228715"/>
              <a:gd name="T7" fmla="*/ 0 h 252095"/>
              <a:gd name="T8" fmla="*/ 0 w 6228715"/>
              <a:gd name="T9" fmla="*/ 252640 h 252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5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6" name="object 18"/>
          <p:cNvSpPr>
            <a:spLocks/>
          </p:cNvSpPr>
          <p:nvPr/>
        </p:nvSpPr>
        <p:spPr bwMode="auto">
          <a:xfrm>
            <a:off x="1394122" y="4785413"/>
            <a:ext cx="6227762" cy="252413"/>
          </a:xfrm>
          <a:custGeom>
            <a:avLst/>
            <a:gdLst>
              <a:gd name="T0" fmla="*/ 0 w 6228715"/>
              <a:gd name="T1" fmla="*/ 252642 h 252095"/>
              <a:gd name="T2" fmla="*/ 6226301 w 6228715"/>
              <a:gd name="T3" fmla="*/ 252642 h 252095"/>
              <a:gd name="T4" fmla="*/ 6226301 w 6228715"/>
              <a:gd name="T5" fmla="*/ 0 h 252095"/>
              <a:gd name="T6" fmla="*/ 0 w 6228715"/>
              <a:gd name="T7" fmla="*/ 0 h 252095"/>
              <a:gd name="T8" fmla="*/ 0 w 6228715"/>
              <a:gd name="T9" fmla="*/ 252642 h 252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5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noFill/>
          <a:ln w="25400">
            <a:solidFill>
              <a:srgbClr val="BAB18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7" name="object 19"/>
          <p:cNvSpPr>
            <a:spLocks/>
          </p:cNvSpPr>
          <p:nvPr/>
        </p:nvSpPr>
        <p:spPr bwMode="auto">
          <a:xfrm>
            <a:off x="1281164" y="4218534"/>
            <a:ext cx="7560000" cy="802800"/>
          </a:xfrm>
          <a:custGeom>
            <a:avLst/>
            <a:gdLst>
              <a:gd name="T0" fmla="*/ 5597611 w 5721984"/>
              <a:gd name="T1" fmla="*/ 0 h 754379"/>
              <a:gd name="T2" fmla="*/ 125645 w 5721984"/>
              <a:gd name="T3" fmla="*/ 0 h 754379"/>
              <a:gd name="T4" fmla="*/ 76749 w 5721984"/>
              <a:gd name="T5" fmla="*/ 9868 h 754379"/>
              <a:gd name="T6" fmla="*/ 36810 w 5721984"/>
              <a:gd name="T7" fmla="*/ 36784 h 754379"/>
              <a:gd name="T8" fmla="*/ 9878 w 5721984"/>
              <a:gd name="T9" fmla="*/ 76713 h 754379"/>
              <a:gd name="T10" fmla="*/ 0 w 5721984"/>
              <a:gd name="T11" fmla="*/ 125624 h 754379"/>
              <a:gd name="T12" fmla="*/ 0 w 5721984"/>
              <a:gd name="T13" fmla="*/ 627614 h 754379"/>
              <a:gd name="T14" fmla="*/ 9878 w 5721984"/>
              <a:gd name="T15" fmla="*/ 676525 h 754379"/>
              <a:gd name="T16" fmla="*/ 36810 w 5721984"/>
              <a:gd name="T17" fmla="*/ 716455 h 754379"/>
              <a:gd name="T18" fmla="*/ 76749 w 5721984"/>
              <a:gd name="T19" fmla="*/ 743369 h 754379"/>
              <a:gd name="T20" fmla="*/ 125645 w 5721984"/>
              <a:gd name="T21" fmla="*/ 753237 h 754379"/>
              <a:gd name="T22" fmla="*/ 5597611 w 5721984"/>
              <a:gd name="T23" fmla="*/ 753237 h 754379"/>
              <a:gd name="T24" fmla="*/ 5646579 w 5721984"/>
              <a:gd name="T25" fmla="*/ 743369 h 754379"/>
              <a:gd name="T26" fmla="*/ 5686556 w 5721984"/>
              <a:gd name="T27" fmla="*/ 716455 h 754379"/>
              <a:gd name="T28" fmla="*/ 5713502 w 5721984"/>
              <a:gd name="T29" fmla="*/ 676525 h 754379"/>
              <a:gd name="T30" fmla="*/ 5723383 w 5721984"/>
              <a:gd name="T31" fmla="*/ 627614 h 754379"/>
              <a:gd name="T32" fmla="*/ 5723383 w 5721984"/>
              <a:gd name="T33" fmla="*/ 125624 h 754379"/>
              <a:gd name="T34" fmla="*/ 5713502 w 5721984"/>
              <a:gd name="T35" fmla="*/ 76713 h 754379"/>
              <a:gd name="T36" fmla="*/ 5686556 w 5721984"/>
              <a:gd name="T37" fmla="*/ 36784 h 754379"/>
              <a:gd name="T38" fmla="*/ 5646579 w 5721984"/>
              <a:gd name="T39" fmla="*/ 9868 h 754379"/>
              <a:gd name="T40" fmla="*/ 5597611 w 5721984"/>
              <a:gd name="T41" fmla="*/ 0 h 7543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21984" h="754379">
                <a:moveTo>
                  <a:pt x="5595747" y="0"/>
                </a:moveTo>
                <a:lnTo>
                  <a:pt x="125603" y="0"/>
                </a:lnTo>
                <a:lnTo>
                  <a:pt x="76723" y="9876"/>
                </a:lnTo>
                <a:lnTo>
                  <a:pt x="36798" y="36814"/>
                </a:lnTo>
                <a:lnTo>
                  <a:pt x="9874" y="76777"/>
                </a:lnTo>
                <a:lnTo>
                  <a:pt x="0" y="125730"/>
                </a:lnTo>
                <a:lnTo>
                  <a:pt x="0" y="628142"/>
                </a:lnTo>
                <a:lnTo>
                  <a:pt x="9874" y="677094"/>
                </a:lnTo>
                <a:lnTo>
                  <a:pt x="36798" y="717057"/>
                </a:lnTo>
                <a:lnTo>
                  <a:pt x="76723" y="743995"/>
                </a:lnTo>
                <a:lnTo>
                  <a:pt x="125603" y="753871"/>
                </a:lnTo>
                <a:lnTo>
                  <a:pt x="5595747" y="753871"/>
                </a:lnTo>
                <a:lnTo>
                  <a:pt x="5644699" y="743995"/>
                </a:lnTo>
                <a:lnTo>
                  <a:pt x="5684662" y="717057"/>
                </a:lnTo>
                <a:lnTo>
                  <a:pt x="5711600" y="677094"/>
                </a:lnTo>
                <a:lnTo>
                  <a:pt x="5721477" y="628142"/>
                </a:lnTo>
                <a:lnTo>
                  <a:pt x="5721477" y="125730"/>
                </a:lnTo>
                <a:lnTo>
                  <a:pt x="5711600" y="76777"/>
                </a:lnTo>
                <a:lnTo>
                  <a:pt x="5684662" y="36814"/>
                </a:lnTo>
                <a:lnTo>
                  <a:pt x="5644699" y="9876"/>
                </a:lnTo>
                <a:lnTo>
                  <a:pt x="559574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-RU" dirty="0" smtClean="0">
                <a:solidFill>
                  <a:prstClr val="black"/>
                </a:solidFill>
              </a:rPr>
              <a:t>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618" name="object 20"/>
          <p:cNvSpPr>
            <a:spLocks/>
          </p:cNvSpPr>
          <p:nvPr/>
        </p:nvSpPr>
        <p:spPr bwMode="auto">
          <a:xfrm>
            <a:off x="1282622" y="4218531"/>
            <a:ext cx="7551316" cy="816048"/>
          </a:xfrm>
          <a:custGeom>
            <a:avLst/>
            <a:gdLst>
              <a:gd name="T0" fmla="*/ 0 w 5721984"/>
              <a:gd name="T1" fmla="*/ 125624 h 754379"/>
              <a:gd name="T2" fmla="*/ 9872 w 5721984"/>
              <a:gd name="T3" fmla="*/ 76713 h 754379"/>
              <a:gd name="T4" fmla="*/ 36790 w 5721984"/>
              <a:gd name="T5" fmla="*/ 36784 h 754379"/>
              <a:gd name="T6" fmla="*/ 76706 w 5721984"/>
              <a:gd name="T7" fmla="*/ 9868 h 754379"/>
              <a:gd name="T8" fmla="*/ 125575 w 5721984"/>
              <a:gd name="T9" fmla="*/ 0 h 754379"/>
              <a:gd name="T10" fmla="*/ 5594507 w 5721984"/>
              <a:gd name="T11" fmla="*/ 0 h 754379"/>
              <a:gd name="T12" fmla="*/ 5643449 w 5721984"/>
              <a:gd name="T13" fmla="*/ 9868 h 754379"/>
              <a:gd name="T14" fmla="*/ 5683402 w 5721984"/>
              <a:gd name="T15" fmla="*/ 36784 h 754379"/>
              <a:gd name="T16" fmla="*/ 5710334 w 5721984"/>
              <a:gd name="T17" fmla="*/ 76713 h 754379"/>
              <a:gd name="T18" fmla="*/ 5720209 w 5721984"/>
              <a:gd name="T19" fmla="*/ 125624 h 754379"/>
              <a:gd name="T20" fmla="*/ 5720209 w 5721984"/>
              <a:gd name="T21" fmla="*/ 627616 h 754379"/>
              <a:gd name="T22" fmla="*/ 5710334 w 5721984"/>
              <a:gd name="T23" fmla="*/ 676526 h 754379"/>
              <a:gd name="T24" fmla="*/ 5683402 w 5721984"/>
              <a:gd name="T25" fmla="*/ 716457 h 754379"/>
              <a:gd name="T26" fmla="*/ 5643449 w 5721984"/>
              <a:gd name="T27" fmla="*/ 743371 h 754379"/>
              <a:gd name="T28" fmla="*/ 5594507 w 5721984"/>
              <a:gd name="T29" fmla="*/ 753239 h 754379"/>
              <a:gd name="T30" fmla="*/ 125575 w 5721984"/>
              <a:gd name="T31" fmla="*/ 753239 h 754379"/>
              <a:gd name="T32" fmla="*/ 76706 w 5721984"/>
              <a:gd name="T33" fmla="*/ 743371 h 754379"/>
              <a:gd name="T34" fmla="*/ 36790 w 5721984"/>
              <a:gd name="T35" fmla="*/ 716457 h 754379"/>
              <a:gd name="T36" fmla="*/ 9872 w 5721984"/>
              <a:gd name="T37" fmla="*/ 676526 h 754379"/>
              <a:gd name="T38" fmla="*/ 0 w 5721984"/>
              <a:gd name="T39" fmla="*/ 627616 h 754379"/>
              <a:gd name="T40" fmla="*/ 0 w 5721984"/>
              <a:gd name="T41" fmla="*/ 125624 h 7543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21984" h="754379">
                <a:moveTo>
                  <a:pt x="0" y="125730"/>
                </a:moveTo>
                <a:lnTo>
                  <a:pt x="9874" y="76777"/>
                </a:lnTo>
                <a:lnTo>
                  <a:pt x="36798" y="36814"/>
                </a:lnTo>
                <a:lnTo>
                  <a:pt x="76723" y="9876"/>
                </a:lnTo>
                <a:lnTo>
                  <a:pt x="125603" y="0"/>
                </a:lnTo>
                <a:lnTo>
                  <a:pt x="5595747" y="0"/>
                </a:lnTo>
                <a:lnTo>
                  <a:pt x="5644699" y="9876"/>
                </a:lnTo>
                <a:lnTo>
                  <a:pt x="5684662" y="36814"/>
                </a:lnTo>
                <a:lnTo>
                  <a:pt x="5711600" y="76777"/>
                </a:lnTo>
                <a:lnTo>
                  <a:pt x="5721477" y="125730"/>
                </a:lnTo>
                <a:lnTo>
                  <a:pt x="5721477" y="628142"/>
                </a:lnTo>
                <a:lnTo>
                  <a:pt x="5711600" y="677094"/>
                </a:lnTo>
                <a:lnTo>
                  <a:pt x="5684662" y="717057"/>
                </a:lnTo>
                <a:lnTo>
                  <a:pt x="5644699" y="743995"/>
                </a:lnTo>
                <a:lnTo>
                  <a:pt x="5595747" y="753871"/>
                </a:lnTo>
                <a:lnTo>
                  <a:pt x="125603" y="753871"/>
                </a:lnTo>
                <a:lnTo>
                  <a:pt x="76723" y="743995"/>
                </a:lnTo>
                <a:lnTo>
                  <a:pt x="36798" y="717057"/>
                </a:lnTo>
                <a:lnTo>
                  <a:pt x="9874" y="677094"/>
                </a:lnTo>
                <a:lnTo>
                  <a:pt x="0" y="628142"/>
                </a:lnTo>
                <a:lnTo>
                  <a:pt x="0" y="12573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9" name="object 21"/>
          <p:cNvSpPr txBox="1">
            <a:spLocks noChangeArrowheads="1"/>
          </p:cNvSpPr>
          <p:nvPr/>
        </p:nvSpPr>
        <p:spPr bwMode="auto">
          <a:xfrm>
            <a:off x="1347397" y="4442907"/>
            <a:ext cx="740853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82563" eaLnBrk="1" hangingPunct="1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процессов при проведении лабораторных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исследований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0" name="object 27"/>
          <p:cNvSpPr>
            <a:spLocks/>
          </p:cNvSpPr>
          <p:nvPr/>
        </p:nvSpPr>
        <p:spPr bwMode="auto">
          <a:xfrm>
            <a:off x="1394122" y="5821909"/>
            <a:ext cx="6227762" cy="252412"/>
          </a:xfrm>
          <a:custGeom>
            <a:avLst/>
            <a:gdLst>
              <a:gd name="T0" fmla="*/ 0 w 6228715"/>
              <a:gd name="T1" fmla="*/ 252640 h 252095"/>
              <a:gd name="T2" fmla="*/ 6226301 w 6228715"/>
              <a:gd name="T3" fmla="*/ 252640 h 252095"/>
              <a:gd name="T4" fmla="*/ 6226301 w 6228715"/>
              <a:gd name="T5" fmla="*/ 0 h 252095"/>
              <a:gd name="T6" fmla="*/ 0 w 6228715"/>
              <a:gd name="T7" fmla="*/ 0 h 252095"/>
              <a:gd name="T8" fmla="*/ 0 w 6228715"/>
              <a:gd name="T9" fmla="*/ 252640 h 252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5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21" name="object 28"/>
          <p:cNvSpPr>
            <a:spLocks/>
          </p:cNvSpPr>
          <p:nvPr/>
        </p:nvSpPr>
        <p:spPr bwMode="auto">
          <a:xfrm>
            <a:off x="1403647" y="5844134"/>
            <a:ext cx="6229350" cy="252412"/>
          </a:xfrm>
          <a:custGeom>
            <a:avLst/>
            <a:gdLst>
              <a:gd name="T0" fmla="*/ 0 w 6228715"/>
              <a:gd name="T1" fmla="*/ 252640 h 252095"/>
              <a:gd name="T2" fmla="*/ 6229477 w 6228715"/>
              <a:gd name="T3" fmla="*/ 252640 h 252095"/>
              <a:gd name="T4" fmla="*/ 6229477 w 6228715"/>
              <a:gd name="T5" fmla="*/ 0 h 252095"/>
              <a:gd name="T6" fmla="*/ 0 w 6228715"/>
              <a:gd name="T7" fmla="*/ 0 h 252095"/>
              <a:gd name="T8" fmla="*/ 0 w 6228715"/>
              <a:gd name="T9" fmla="*/ 252640 h 252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5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noFill/>
          <a:ln w="25400">
            <a:solidFill>
              <a:srgbClr val="87DC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22" name="object 29"/>
          <p:cNvSpPr>
            <a:spLocks/>
          </p:cNvSpPr>
          <p:nvPr/>
        </p:nvSpPr>
        <p:spPr bwMode="auto">
          <a:xfrm>
            <a:off x="1259871" y="5337721"/>
            <a:ext cx="7560000" cy="802800"/>
          </a:xfrm>
          <a:custGeom>
            <a:avLst/>
            <a:gdLst>
              <a:gd name="T0" fmla="*/ 5593744 w 5721984"/>
              <a:gd name="T1" fmla="*/ 0 h 758825"/>
              <a:gd name="T2" fmla="*/ 126464 w 5721984"/>
              <a:gd name="T3" fmla="*/ 0 h 758825"/>
              <a:gd name="T4" fmla="*/ 77241 w 5721984"/>
              <a:gd name="T5" fmla="*/ 9935 h 758825"/>
              <a:gd name="T6" fmla="*/ 37044 w 5721984"/>
              <a:gd name="T7" fmla="*/ 37030 h 758825"/>
              <a:gd name="T8" fmla="*/ 9939 w 5721984"/>
              <a:gd name="T9" fmla="*/ 77216 h 758825"/>
              <a:gd name="T10" fmla="*/ 0 w 5721984"/>
              <a:gd name="T11" fmla="*/ 126428 h 758825"/>
              <a:gd name="T12" fmla="*/ 0 w 5721984"/>
              <a:gd name="T13" fmla="*/ 632117 h 758825"/>
              <a:gd name="T14" fmla="*/ 9939 w 5721984"/>
              <a:gd name="T15" fmla="*/ 681328 h 758825"/>
              <a:gd name="T16" fmla="*/ 37044 w 5721984"/>
              <a:gd name="T17" fmla="*/ 721515 h 758825"/>
              <a:gd name="T18" fmla="*/ 77241 w 5721984"/>
              <a:gd name="T19" fmla="*/ 748610 h 758825"/>
              <a:gd name="T20" fmla="*/ 126464 w 5721984"/>
              <a:gd name="T21" fmla="*/ 758545 h 758825"/>
              <a:gd name="T22" fmla="*/ 5593744 w 5721984"/>
              <a:gd name="T23" fmla="*/ 758545 h 758825"/>
              <a:gd name="T24" fmla="*/ 5642967 w 5721984"/>
              <a:gd name="T25" fmla="*/ 748610 h 758825"/>
              <a:gd name="T26" fmla="*/ 5683164 w 5721984"/>
              <a:gd name="T27" fmla="*/ 721515 h 758825"/>
              <a:gd name="T28" fmla="*/ 5710269 w 5721984"/>
              <a:gd name="T29" fmla="*/ 681328 h 758825"/>
              <a:gd name="T30" fmla="*/ 5720209 w 5721984"/>
              <a:gd name="T31" fmla="*/ 632117 h 758825"/>
              <a:gd name="T32" fmla="*/ 5720209 w 5721984"/>
              <a:gd name="T33" fmla="*/ 126428 h 758825"/>
              <a:gd name="T34" fmla="*/ 5710269 w 5721984"/>
              <a:gd name="T35" fmla="*/ 77216 h 758825"/>
              <a:gd name="T36" fmla="*/ 5683164 w 5721984"/>
              <a:gd name="T37" fmla="*/ 37030 h 758825"/>
              <a:gd name="T38" fmla="*/ 5642967 w 5721984"/>
              <a:gd name="T39" fmla="*/ 9935 h 758825"/>
              <a:gd name="T40" fmla="*/ 5593744 w 5721984"/>
              <a:gd name="T41" fmla="*/ 0 h 7588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21984" h="758825">
                <a:moveTo>
                  <a:pt x="5594984" y="0"/>
                </a:moveTo>
                <a:lnTo>
                  <a:pt x="126492" y="0"/>
                </a:lnTo>
                <a:lnTo>
                  <a:pt x="77259" y="9935"/>
                </a:lnTo>
                <a:lnTo>
                  <a:pt x="37052" y="37030"/>
                </a:lnTo>
                <a:lnTo>
                  <a:pt x="9941" y="77216"/>
                </a:lnTo>
                <a:lnTo>
                  <a:pt x="0" y="126428"/>
                </a:lnTo>
                <a:lnTo>
                  <a:pt x="0" y="632117"/>
                </a:lnTo>
                <a:lnTo>
                  <a:pt x="9941" y="681328"/>
                </a:lnTo>
                <a:lnTo>
                  <a:pt x="37052" y="721515"/>
                </a:lnTo>
                <a:lnTo>
                  <a:pt x="77259" y="748610"/>
                </a:lnTo>
                <a:lnTo>
                  <a:pt x="126492" y="758545"/>
                </a:lnTo>
                <a:lnTo>
                  <a:pt x="5594984" y="758545"/>
                </a:lnTo>
                <a:lnTo>
                  <a:pt x="5644217" y="748610"/>
                </a:lnTo>
                <a:lnTo>
                  <a:pt x="5684424" y="721515"/>
                </a:lnTo>
                <a:lnTo>
                  <a:pt x="5711535" y="681328"/>
                </a:lnTo>
                <a:lnTo>
                  <a:pt x="5721477" y="632117"/>
                </a:lnTo>
                <a:lnTo>
                  <a:pt x="5721477" y="126428"/>
                </a:lnTo>
                <a:lnTo>
                  <a:pt x="5711535" y="77216"/>
                </a:lnTo>
                <a:lnTo>
                  <a:pt x="5684424" y="37030"/>
                </a:lnTo>
                <a:lnTo>
                  <a:pt x="5644217" y="9935"/>
                </a:lnTo>
                <a:lnTo>
                  <a:pt x="559498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23" name="object 30"/>
          <p:cNvSpPr>
            <a:spLocks/>
          </p:cNvSpPr>
          <p:nvPr/>
        </p:nvSpPr>
        <p:spPr bwMode="auto">
          <a:xfrm>
            <a:off x="1266715" y="5337862"/>
            <a:ext cx="7559936" cy="772623"/>
          </a:xfrm>
          <a:custGeom>
            <a:avLst/>
            <a:gdLst>
              <a:gd name="T0" fmla="*/ 0 w 5721984"/>
              <a:gd name="T1" fmla="*/ 126428 h 758825"/>
              <a:gd name="T2" fmla="*/ 9939 w 5721984"/>
              <a:gd name="T3" fmla="*/ 77216 h 758825"/>
              <a:gd name="T4" fmla="*/ 37044 w 5721984"/>
              <a:gd name="T5" fmla="*/ 37030 h 758825"/>
              <a:gd name="T6" fmla="*/ 77241 w 5721984"/>
              <a:gd name="T7" fmla="*/ 9935 h 758825"/>
              <a:gd name="T8" fmla="*/ 126464 w 5721984"/>
              <a:gd name="T9" fmla="*/ 0 h 758825"/>
              <a:gd name="T10" fmla="*/ 5593744 w 5721984"/>
              <a:gd name="T11" fmla="*/ 0 h 758825"/>
              <a:gd name="T12" fmla="*/ 5642967 w 5721984"/>
              <a:gd name="T13" fmla="*/ 9935 h 758825"/>
              <a:gd name="T14" fmla="*/ 5683164 w 5721984"/>
              <a:gd name="T15" fmla="*/ 37030 h 758825"/>
              <a:gd name="T16" fmla="*/ 5710269 w 5721984"/>
              <a:gd name="T17" fmla="*/ 77216 h 758825"/>
              <a:gd name="T18" fmla="*/ 5720209 w 5721984"/>
              <a:gd name="T19" fmla="*/ 126428 h 758825"/>
              <a:gd name="T20" fmla="*/ 5720209 w 5721984"/>
              <a:gd name="T21" fmla="*/ 632117 h 758825"/>
              <a:gd name="T22" fmla="*/ 5710269 w 5721984"/>
              <a:gd name="T23" fmla="*/ 681328 h 758825"/>
              <a:gd name="T24" fmla="*/ 5683164 w 5721984"/>
              <a:gd name="T25" fmla="*/ 721515 h 758825"/>
              <a:gd name="T26" fmla="*/ 5642967 w 5721984"/>
              <a:gd name="T27" fmla="*/ 748610 h 758825"/>
              <a:gd name="T28" fmla="*/ 5593744 w 5721984"/>
              <a:gd name="T29" fmla="*/ 758545 h 758825"/>
              <a:gd name="T30" fmla="*/ 126464 w 5721984"/>
              <a:gd name="T31" fmla="*/ 758545 h 758825"/>
              <a:gd name="T32" fmla="*/ 77241 w 5721984"/>
              <a:gd name="T33" fmla="*/ 748610 h 758825"/>
              <a:gd name="T34" fmla="*/ 37044 w 5721984"/>
              <a:gd name="T35" fmla="*/ 721515 h 758825"/>
              <a:gd name="T36" fmla="*/ 9939 w 5721984"/>
              <a:gd name="T37" fmla="*/ 681328 h 758825"/>
              <a:gd name="T38" fmla="*/ 0 w 5721984"/>
              <a:gd name="T39" fmla="*/ 632117 h 758825"/>
              <a:gd name="T40" fmla="*/ 0 w 5721984"/>
              <a:gd name="T41" fmla="*/ 126428 h 7588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21984" h="758825">
                <a:moveTo>
                  <a:pt x="0" y="126428"/>
                </a:moveTo>
                <a:lnTo>
                  <a:pt x="9941" y="77216"/>
                </a:lnTo>
                <a:lnTo>
                  <a:pt x="37052" y="37030"/>
                </a:lnTo>
                <a:lnTo>
                  <a:pt x="77259" y="9935"/>
                </a:lnTo>
                <a:lnTo>
                  <a:pt x="126492" y="0"/>
                </a:lnTo>
                <a:lnTo>
                  <a:pt x="5594984" y="0"/>
                </a:lnTo>
                <a:lnTo>
                  <a:pt x="5644217" y="9935"/>
                </a:lnTo>
                <a:lnTo>
                  <a:pt x="5684424" y="37030"/>
                </a:lnTo>
                <a:lnTo>
                  <a:pt x="5711535" y="77216"/>
                </a:lnTo>
                <a:lnTo>
                  <a:pt x="5721477" y="126428"/>
                </a:lnTo>
                <a:lnTo>
                  <a:pt x="5721477" y="632117"/>
                </a:lnTo>
                <a:lnTo>
                  <a:pt x="5711535" y="681328"/>
                </a:lnTo>
                <a:lnTo>
                  <a:pt x="5684424" y="721515"/>
                </a:lnTo>
                <a:lnTo>
                  <a:pt x="5644217" y="748610"/>
                </a:lnTo>
                <a:lnTo>
                  <a:pt x="5594984" y="758545"/>
                </a:lnTo>
                <a:lnTo>
                  <a:pt x="126492" y="758545"/>
                </a:lnTo>
                <a:lnTo>
                  <a:pt x="77259" y="748610"/>
                </a:lnTo>
                <a:lnTo>
                  <a:pt x="37052" y="721515"/>
                </a:lnTo>
                <a:lnTo>
                  <a:pt x="9941" y="681328"/>
                </a:lnTo>
                <a:lnTo>
                  <a:pt x="0" y="632117"/>
                </a:lnTo>
                <a:lnTo>
                  <a:pt x="0" y="126428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24" name="object 31"/>
          <p:cNvSpPr txBox="1">
            <a:spLocks noChangeArrowheads="1"/>
          </p:cNvSpPr>
          <p:nvPr/>
        </p:nvSpPr>
        <p:spPr bwMode="auto">
          <a:xfrm>
            <a:off x="1420010" y="5507230"/>
            <a:ext cx="72080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5725" eaLnBrk="1" hangingPunct="1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профилактической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  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3" name="object 33"/>
          <p:cNvSpPr>
            <a:spLocks/>
          </p:cNvSpPr>
          <p:nvPr/>
        </p:nvSpPr>
        <p:spPr bwMode="auto">
          <a:xfrm>
            <a:off x="377239" y="1103371"/>
            <a:ext cx="720725" cy="769937"/>
          </a:xfrm>
          <a:custGeom>
            <a:avLst/>
            <a:gdLst>
              <a:gd name="T0" fmla="*/ 0 w 720089"/>
              <a:gd name="T1" fmla="*/ 119718 h 770889"/>
              <a:gd name="T2" fmla="*/ 9445 w 720089"/>
              <a:gd name="T3" fmla="*/ 73113 h 770889"/>
              <a:gd name="T4" fmla="*/ 35209 w 720089"/>
              <a:gd name="T5" fmla="*/ 35061 h 770889"/>
              <a:gd name="T6" fmla="*/ 73424 w 720089"/>
              <a:gd name="T7" fmla="*/ 9405 h 770889"/>
              <a:gd name="T8" fmla="*/ 120227 w 720089"/>
              <a:gd name="T9" fmla="*/ 0 h 770889"/>
              <a:gd name="T10" fmla="*/ 601008 w 720089"/>
              <a:gd name="T11" fmla="*/ 0 h 770889"/>
              <a:gd name="T12" fmla="*/ 647811 w 720089"/>
              <a:gd name="T13" fmla="*/ 9405 h 770889"/>
              <a:gd name="T14" fmla="*/ 686025 w 720089"/>
              <a:gd name="T15" fmla="*/ 35061 h 770889"/>
              <a:gd name="T16" fmla="*/ 711789 w 720089"/>
              <a:gd name="T17" fmla="*/ 73113 h 770889"/>
              <a:gd name="T18" fmla="*/ 721235 w 720089"/>
              <a:gd name="T19" fmla="*/ 119718 h 770889"/>
              <a:gd name="T20" fmla="*/ 721235 w 720089"/>
              <a:gd name="T21" fmla="*/ 648761 h 770889"/>
              <a:gd name="T22" fmla="*/ 711789 w 720089"/>
              <a:gd name="T23" fmla="*/ 695366 h 770889"/>
              <a:gd name="T24" fmla="*/ 686025 w 720089"/>
              <a:gd name="T25" fmla="*/ 733419 h 770889"/>
              <a:gd name="T26" fmla="*/ 647811 w 720089"/>
              <a:gd name="T27" fmla="*/ 759073 h 770889"/>
              <a:gd name="T28" fmla="*/ 601008 w 720089"/>
              <a:gd name="T29" fmla="*/ 768480 h 770889"/>
              <a:gd name="T30" fmla="*/ 120227 w 720089"/>
              <a:gd name="T31" fmla="*/ 768480 h 770889"/>
              <a:gd name="T32" fmla="*/ 73424 w 720089"/>
              <a:gd name="T33" fmla="*/ 759073 h 770889"/>
              <a:gd name="T34" fmla="*/ 35209 w 720089"/>
              <a:gd name="T35" fmla="*/ 733419 h 770889"/>
              <a:gd name="T36" fmla="*/ 9445 w 720089"/>
              <a:gd name="T37" fmla="*/ 695366 h 770889"/>
              <a:gd name="T38" fmla="*/ 0 w 720089"/>
              <a:gd name="T39" fmla="*/ 648761 h 770889"/>
              <a:gd name="T40" fmla="*/ 0 w 720089"/>
              <a:gd name="T41" fmla="*/ 119718 h 7708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20089" h="770889">
                <a:moveTo>
                  <a:pt x="0" y="120014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5" y="0"/>
                </a:lnTo>
                <a:lnTo>
                  <a:pt x="599948" y="0"/>
                </a:lnTo>
                <a:lnTo>
                  <a:pt x="646668" y="9429"/>
                </a:lnTo>
                <a:lnTo>
                  <a:pt x="684815" y="35147"/>
                </a:lnTo>
                <a:lnTo>
                  <a:pt x="710533" y="73294"/>
                </a:lnTo>
                <a:lnTo>
                  <a:pt x="719963" y="120014"/>
                </a:lnTo>
                <a:lnTo>
                  <a:pt x="719963" y="650366"/>
                </a:lnTo>
                <a:lnTo>
                  <a:pt x="710533" y="697087"/>
                </a:lnTo>
                <a:lnTo>
                  <a:pt x="684815" y="735234"/>
                </a:lnTo>
                <a:lnTo>
                  <a:pt x="646668" y="760952"/>
                </a:lnTo>
                <a:lnTo>
                  <a:pt x="599948" y="770381"/>
                </a:lnTo>
                <a:lnTo>
                  <a:pt x="120015" y="770381"/>
                </a:lnTo>
                <a:lnTo>
                  <a:pt x="73294" y="760952"/>
                </a:lnTo>
                <a:lnTo>
                  <a:pt x="35147" y="735234"/>
                </a:lnTo>
                <a:lnTo>
                  <a:pt x="9429" y="697087"/>
                </a:lnTo>
                <a:lnTo>
                  <a:pt x="0" y="650366"/>
                </a:lnTo>
                <a:lnTo>
                  <a:pt x="0" y="12001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34" name="object 34"/>
          <p:cNvSpPr>
            <a:spLocks/>
          </p:cNvSpPr>
          <p:nvPr/>
        </p:nvSpPr>
        <p:spPr bwMode="auto">
          <a:xfrm>
            <a:off x="396503" y="2194861"/>
            <a:ext cx="719137" cy="771525"/>
          </a:xfrm>
          <a:custGeom>
            <a:avLst/>
            <a:gdLst>
              <a:gd name="T0" fmla="*/ 0 w 720089"/>
              <a:gd name="T1" fmla="*/ 120212 h 770889"/>
              <a:gd name="T2" fmla="*/ 9405 w 720089"/>
              <a:gd name="T3" fmla="*/ 73415 h 770889"/>
              <a:gd name="T4" fmla="*/ 35055 w 720089"/>
              <a:gd name="T5" fmla="*/ 35205 h 770889"/>
              <a:gd name="T6" fmla="*/ 73100 w 720089"/>
              <a:gd name="T7" fmla="*/ 9445 h 770889"/>
              <a:gd name="T8" fmla="*/ 119697 w 720089"/>
              <a:gd name="T9" fmla="*/ 0 h 770889"/>
              <a:gd name="T10" fmla="*/ 598362 w 720089"/>
              <a:gd name="T11" fmla="*/ 0 h 770889"/>
              <a:gd name="T12" fmla="*/ 644978 w 720089"/>
              <a:gd name="T13" fmla="*/ 9445 h 770889"/>
              <a:gd name="T14" fmla="*/ 683070 w 720089"/>
              <a:gd name="T15" fmla="*/ 35205 h 770889"/>
              <a:gd name="T16" fmla="*/ 708762 w 720089"/>
              <a:gd name="T17" fmla="*/ 73415 h 770889"/>
              <a:gd name="T18" fmla="*/ 718186 w 720089"/>
              <a:gd name="T19" fmla="*/ 120212 h 770889"/>
              <a:gd name="T20" fmla="*/ 718186 w 720089"/>
              <a:gd name="T21" fmla="*/ 651440 h 770889"/>
              <a:gd name="T22" fmla="*/ 708762 w 720089"/>
              <a:gd name="T23" fmla="*/ 698238 h 770889"/>
              <a:gd name="T24" fmla="*/ 683070 w 720089"/>
              <a:gd name="T25" fmla="*/ 736448 h 770889"/>
              <a:gd name="T26" fmla="*/ 644978 w 720089"/>
              <a:gd name="T27" fmla="*/ 762208 h 770889"/>
              <a:gd name="T28" fmla="*/ 598362 w 720089"/>
              <a:gd name="T29" fmla="*/ 771653 h 770889"/>
              <a:gd name="T30" fmla="*/ 119697 w 720089"/>
              <a:gd name="T31" fmla="*/ 771653 h 770889"/>
              <a:gd name="T32" fmla="*/ 73100 w 720089"/>
              <a:gd name="T33" fmla="*/ 762208 h 770889"/>
              <a:gd name="T34" fmla="*/ 35055 w 720089"/>
              <a:gd name="T35" fmla="*/ 736448 h 770889"/>
              <a:gd name="T36" fmla="*/ 9405 w 720089"/>
              <a:gd name="T37" fmla="*/ 698238 h 770889"/>
              <a:gd name="T38" fmla="*/ 0 w 720089"/>
              <a:gd name="T39" fmla="*/ 651440 h 770889"/>
              <a:gd name="T40" fmla="*/ 0 w 720089"/>
              <a:gd name="T41" fmla="*/ 120212 h 7708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20089" h="770889">
                <a:moveTo>
                  <a:pt x="0" y="120014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4" y="0"/>
                </a:lnTo>
                <a:lnTo>
                  <a:pt x="599947" y="0"/>
                </a:lnTo>
                <a:lnTo>
                  <a:pt x="646687" y="9429"/>
                </a:lnTo>
                <a:lnTo>
                  <a:pt x="684879" y="35147"/>
                </a:lnTo>
                <a:lnTo>
                  <a:pt x="710640" y="73294"/>
                </a:lnTo>
                <a:lnTo>
                  <a:pt x="720089" y="120014"/>
                </a:lnTo>
                <a:lnTo>
                  <a:pt x="720089" y="650366"/>
                </a:lnTo>
                <a:lnTo>
                  <a:pt x="710640" y="697087"/>
                </a:lnTo>
                <a:lnTo>
                  <a:pt x="684879" y="735234"/>
                </a:lnTo>
                <a:lnTo>
                  <a:pt x="646687" y="760952"/>
                </a:lnTo>
                <a:lnTo>
                  <a:pt x="599947" y="770381"/>
                </a:lnTo>
                <a:lnTo>
                  <a:pt x="120014" y="770381"/>
                </a:lnTo>
                <a:lnTo>
                  <a:pt x="73294" y="760952"/>
                </a:lnTo>
                <a:lnTo>
                  <a:pt x="35147" y="735234"/>
                </a:lnTo>
                <a:lnTo>
                  <a:pt x="9429" y="697087"/>
                </a:lnTo>
                <a:lnTo>
                  <a:pt x="0" y="650366"/>
                </a:lnTo>
                <a:lnTo>
                  <a:pt x="0" y="12001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35" name="object 35"/>
          <p:cNvSpPr txBox="1">
            <a:spLocks noChangeArrowheads="1"/>
          </p:cNvSpPr>
          <p:nvPr/>
        </p:nvSpPr>
        <p:spPr bwMode="auto">
          <a:xfrm>
            <a:off x="602855" y="2274094"/>
            <a:ext cx="257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2</a:t>
            </a:r>
            <a:endParaRPr lang="ru-RU" sz="2400" dirty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25636" name="object 36"/>
          <p:cNvSpPr>
            <a:spLocks/>
          </p:cNvSpPr>
          <p:nvPr/>
        </p:nvSpPr>
        <p:spPr bwMode="auto">
          <a:xfrm>
            <a:off x="393318" y="3256756"/>
            <a:ext cx="720725" cy="769938"/>
          </a:xfrm>
          <a:custGeom>
            <a:avLst/>
            <a:gdLst>
              <a:gd name="T0" fmla="*/ 0 w 720089"/>
              <a:gd name="T1" fmla="*/ 119718 h 770889"/>
              <a:gd name="T2" fmla="*/ 9445 w 720089"/>
              <a:gd name="T3" fmla="*/ 73114 h 770889"/>
              <a:gd name="T4" fmla="*/ 35209 w 720089"/>
              <a:gd name="T5" fmla="*/ 35061 h 770889"/>
              <a:gd name="T6" fmla="*/ 73424 w 720089"/>
              <a:gd name="T7" fmla="*/ 9405 h 770889"/>
              <a:gd name="T8" fmla="*/ 120226 w 720089"/>
              <a:gd name="T9" fmla="*/ 0 h 770889"/>
              <a:gd name="T10" fmla="*/ 601135 w 720089"/>
              <a:gd name="T11" fmla="*/ 0 h 770889"/>
              <a:gd name="T12" fmla="*/ 647938 w 720089"/>
              <a:gd name="T13" fmla="*/ 9405 h 770889"/>
              <a:gd name="T14" fmla="*/ 686152 w 720089"/>
              <a:gd name="T15" fmla="*/ 35061 h 770889"/>
              <a:gd name="T16" fmla="*/ 711916 w 720089"/>
              <a:gd name="T17" fmla="*/ 73114 h 770889"/>
              <a:gd name="T18" fmla="*/ 721362 w 720089"/>
              <a:gd name="T19" fmla="*/ 119718 h 770889"/>
              <a:gd name="T20" fmla="*/ 721362 w 720089"/>
              <a:gd name="T21" fmla="*/ 648764 h 770889"/>
              <a:gd name="T22" fmla="*/ 711916 w 720089"/>
              <a:gd name="T23" fmla="*/ 695368 h 770889"/>
              <a:gd name="T24" fmla="*/ 686152 w 720089"/>
              <a:gd name="T25" fmla="*/ 733421 h 770889"/>
              <a:gd name="T26" fmla="*/ 647938 w 720089"/>
              <a:gd name="T27" fmla="*/ 759075 h 770889"/>
              <a:gd name="T28" fmla="*/ 601135 w 720089"/>
              <a:gd name="T29" fmla="*/ 768483 h 770889"/>
              <a:gd name="T30" fmla="*/ 120226 w 720089"/>
              <a:gd name="T31" fmla="*/ 768483 h 770889"/>
              <a:gd name="T32" fmla="*/ 73424 w 720089"/>
              <a:gd name="T33" fmla="*/ 759075 h 770889"/>
              <a:gd name="T34" fmla="*/ 35209 w 720089"/>
              <a:gd name="T35" fmla="*/ 733421 h 770889"/>
              <a:gd name="T36" fmla="*/ 9445 w 720089"/>
              <a:gd name="T37" fmla="*/ 695368 h 770889"/>
              <a:gd name="T38" fmla="*/ 0 w 720089"/>
              <a:gd name="T39" fmla="*/ 648764 h 770889"/>
              <a:gd name="T40" fmla="*/ 0 w 720089"/>
              <a:gd name="T41" fmla="*/ 119718 h 7708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20089" h="770889">
                <a:moveTo>
                  <a:pt x="0" y="120014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4" y="0"/>
                </a:lnTo>
                <a:lnTo>
                  <a:pt x="600075" y="0"/>
                </a:lnTo>
                <a:lnTo>
                  <a:pt x="646795" y="9429"/>
                </a:lnTo>
                <a:lnTo>
                  <a:pt x="684942" y="35147"/>
                </a:lnTo>
                <a:lnTo>
                  <a:pt x="710660" y="73294"/>
                </a:lnTo>
                <a:lnTo>
                  <a:pt x="720089" y="120014"/>
                </a:lnTo>
                <a:lnTo>
                  <a:pt x="720089" y="650367"/>
                </a:lnTo>
                <a:lnTo>
                  <a:pt x="710660" y="697087"/>
                </a:lnTo>
                <a:lnTo>
                  <a:pt x="684942" y="735234"/>
                </a:lnTo>
                <a:lnTo>
                  <a:pt x="646795" y="760952"/>
                </a:lnTo>
                <a:lnTo>
                  <a:pt x="600075" y="770382"/>
                </a:lnTo>
                <a:lnTo>
                  <a:pt x="120014" y="770382"/>
                </a:lnTo>
                <a:lnTo>
                  <a:pt x="73294" y="760952"/>
                </a:lnTo>
                <a:lnTo>
                  <a:pt x="35147" y="735234"/>
                </a:lnTo>
                <a:lnTo>
                  <a:pt x="9429" y="697087"/>
                </a:lnTo>
                <a:lnTo>
                  <a:pt x="0" y="650367"/>
                </a:lnTo>
                <a:lnTo>
                  <a:pt x="0" y="12001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37" name="object 37"/>
          <p:cNvSpPr>
            <a:spLocks/>
          </p:cNvSpPr>
          <p:nvPr/>
        </p:nvSpPr>
        <p:spPr bwMode="auto">
          <a:xfrm>
            <a:off x="409476" y="4249947"/>
            <a:ext cx="720725" cy="771525"/>
          </a:xfrm>
          <a:custGeom>
            <a:avLst/>
            <a:gdLst>
              <a:gd name="T0" fmla="*/ 0 w 720089"/>
              <a:gd name="T1" fmla="*/ 120212 h 770889"/>
              <a:gd name="T2" fmla="*/ 9445 w 720089"/>
              <a:gd name="T3" fmla="*/ 73415 h 770889"/>
              <a:gd name="T4" fmla="*/ 35209 w 720089"/>
              <a:gd name="T5" fmla="*/ 35205 h 770889"/>
              <a:gd name="T6" fmla="*/ 73424 w 720089"/>
              <a:gd name="T7" fmla="*/ 9445 h 770889"/>
              <a:gd name="T8" fmla="*/ 120226 w 720089"/>
              <a:gd name="T9" fmla="*/ 0 h 770889"/>
              <a:gd name="T10" fmla="*/ 601135 w 720089"/>
              <a:gd name="T11" fmla="*/ 0 h 770889"/>
              <a:gd name="T12" fmla="*/ 647938 w 720089"/>
              <a:gd name="T13" fmla="*/ 9445 h 770889"/>
              <a:gd name="T14" fmla="*/ 686152 w 720089"/>
              <a:gd name="T15" fmla="*/ 35205 h 770889"/>
              <a:gd name="T16" fmla="*/ 711916 w 720089"/>
              <a:gd name="T17" fmla="*/ 73415 h 770889"/>
              <a:gd name="T18" fmla="*/ 721362 w 720089"/>
              <a:gd name="T19" fmla="*/ 120212 h 770889"/>
              <a:gd name="T20" fmla="*/ 721362 w 720089"/>
              <a:gd name="T21" fmla="*/ 651440 h 770889"/>
              <a:gd name="T22" fmla="*/ 711916 w 720089"/>
              <a:gd name="T23" fmla="*/ 698238 h 770889"/>
              <a:gd name="T24" fmla="*/ 686152 w 720089"/>
              <a:gd name="T25" fmla="*/ 736448 h 770889"/>
              <a:gd name="T26" fmla="*/ 647938 w 720089"/>
              <a:gd name="T27" fmla="*/ 762208 h 770889"/>
              <a:gd name="T28" fmla="*/ 601135 w 720089"/>
              <a:gd name="T29" fmla="*/ 771653 h 770889"/>
              <a:gd name="T30" fmla="*/ 120226 w 720089"/>
              <a:gd name="T31" fmla="*/ 771653 h 770889"/>
              <a:gd name="T32" fmla="*/ 73424 w 720089"/>
              <a:gd name="T33" fmla="*/ 762208 h 770889"/>
              <a:gd name="T34" fmla="*/ 35209 w 720089"/>
              <a:gd name="T35" fmla="*/ 736448 h 770889"/>
              <a:gd name="T36" fmla="*/ 9445 w 720089"/>
              <a:gd name="T37" fmla="*/ 698238 h 770889"/>
              <a:gd name="T38" fmla="*/ 0 w 720089"/>
              <a:gd name="T39" fmla="*/ 651440 h 770889"/>
              <a:gd name="T40" fmla="*/ 0 w 720089"/>
              <a:gd name="T41" fmla="*/ 120212 h 7708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20089" h="770889">
                <a:moveTo>
                  <a:pt x="0" y="120014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4" y="0"/>
                </a:lnTo>
                <a:lnTo>
                  <a:pt x="600075" y="0"/>
                </a:lnTo>
                <a:lnTo>
                  <a:pt x="646795" y="9429"/>
                </a:lnTo>
                <a:lnTo>
                  <a:pt x="684942" y="35147"/>
                </a:lnTo>
                <a:lnTo>
                  <a:pt x="710660" y="73294"/>
                </a:lnTo>
                <a:lnTo>
                  <a:pt x="720089" y="120014"/>
                </a:lnTo>
                <a:lnTo>
                  <a:pt x="720089" y="650366"/>
                </a:lnTo>
                <a:lnTo>
                  <a:pt x="710660" y="697087"/>
                </a:lnTo>
                <a:lnTo>
                  <a:pt x="684942" y="735234"/>
                </a:lnTo>
                <a:lnTo>
                  <a:pt x="646795" y="760952"/>
                </a:lnTo>
                <a:lnTo>
                  <a:pt x="600075" y="770381"/>
                </a:lnTo>
                <a:lnTo>
                  <a:pt x="120014" y="770381"/>
                </a:lnTo>
                <a:lnTo>
                  <a:pt x="73294" y="760952"/>
                </a:lnTo>
                <a:lnTo>
                  <a:pt x="35147" y="735234"/>
                </a:lnTo>
                <a:lnTo>
                  <a:pt x="9429" y="697087"/>
                </a:lnTo>
                <a:lnTo>
                  <a:pt x="0" y="650366"/>
                </a:lnTo>
                <a:lnTo>
                  <a:pt x="0" y="12001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38" name="object 39"/>
          <p:cNvSpPr>
            <a:spLocks/>
          </p:cNvSpPr>
          <p:nvPr/>
        </p:nvSpPr>
        <p:spPr bwMode="auto">
          <a:xfrm>
            <a:off x="391032" y="5369768"/>
            <a:ext cx="720725" cy="769937"/>
          </a:xfrm>
          <a:custGeom>
            <a:avLst/>
            <a:gdLst>
              <a:gd name="T0" fmla="*/ 0 w 720089"/>
              <a:gd name="T1" fmla="*/ 119719 h 770890"/>
              <a:gd name="T2" fmla="*/ 9445 w 720089"/>
              <a:gd name="T3" fmla="*/ 73118 h 770890"/>
              <a:gd name="T4" fmla="*/ 35209 w 720089"/>
              <a:gd name="T5" fmla="*/ 35066 h 770890"/>
              <a:gd name="T6" fmla="*/ 73424 w 720089"/>
              <a:gd name="T7" fmla="*/ 9407 h 770890"/>
              <a:gd name="T8" fmla="*/ 120226 w 720089"/>
              <a:gd name="T9" fmla="*/ 0 h 770890"/>
              <a:gd name="T10" fmla="*/ 601135 w 720089"/>
              <a:gd name="T11" fmla="*/ 0 h 770890"/>
              <a:gd name="T12" fmla="*/ 647938 w 720089"/>
              <a:gd name="T13" fmla="*/ 9407 h 770890"/>
              <a:gd name="T14" fmla="*/ 686152 w 720089"/>
              <a:gd name="T15" fmla="*/ 35066 h 770890"/>
              <a:gd name="T16" fmla="*/ 711916 w 720089"/>
              <a:gd name="T17" fmla="*/ 73118 h 770890"/>
              <a:gd name="T18" fmla="*/ 721362 w 720089"/>
              <a:gd name="T19" fmla="*/ 119719 h 770890"/>
              <a:gd name="T20" fmla="*/ 721362 w 720089"/>
              <a:gd name="T21" fmla="*/ 648760 h 770890"/>
              <a:gd name="T22" fmla="*/ 711916 w 720089"/>
              <a:gd name="T23" fmla="*/ 695366 h 770890"/>
              <a:gd name="T24" fmla="*/ 686152 w 720089"/>
              <a:gd name="T25" fmla="*/ 733424 h 770890"/>
              <a:gd name="T26" fmla="*/ 647938 w 720089"/>
              <a:gd name="T27" fmla="*/ 759081 h 770890"/>
              <a:gd name="T28" fmla="*/ 601135 w 720089"/>
              <a:gd name="T29" fmla="*/ 768491 h 770890"/>
              <a:gd name="T30" fmla="*/ 120226 w 720089"/>
              <a:gd name="T31" fmla="*/ 768491 h 770890"/>
              <a:gd name="T32" fmla="*/ 73424 w 720089"/>
              <a:gd name="T33" fmla="*/ 759081 h 770890"/>
              <a:gd name="T34" fmla="*/ 35209 w 720089"/>
              <a:gd name="T35" fmla="*/ 733424 h 770890"/>
              <a:gd name="T36" fmla="*/ 9445 w 720089"/>
              <a:gd name="T37" fmla="*/ 695366 h 770890"/>
              <a:gd name="T38" fmla="*/ 0 w 720089"/>
              <a:gd name="T39" fmla="*/ 648760 h 770890"/>
              <a:gd name="T40" fmla="*/ 0 w 720089"/>
              <a:gd name="T41" fmla="*/ 119719 h 77089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20089" h="770890">
                <a:moveTo>
                  <a:pt x="0" y="120015"/>
                </a:moveTo>
                <a:lnTo>
                  <a:pt x="9429" y="73300"/>
                </a:lnTo>
                <a:lnTo>
                  <a:pt x="35147" y="35152"/>
                </a:lnTo>
                <a:lnTo>
                  <a:pt x="73294" y="9431"/>
                </a:lnTo>
                <a:lnTo>
                  <a:pt x="120014" y="0"/>
                </a:lnTo>
                <a:lnTo>
                  <a:pt x="600075" y="0"/>
                </a:lnTo>
                <a:lnTo>
                  <a:pt x="646795" y="9431"/>
                </a:lnTo>
                <a:lnTo>
                  <a:pt x="684942" y="35152"/>
                </a:lnTo>
                <a:lnTo>
                  <a:pt x="710660" y="73300"/>
                </a:lnTo>
                <a:lnTo>
                  <a:pt x="720089" y="120015"/>
                </a:lnTo>
                <a:lnTo>
                  <a:pt x="720089" y="650367"/>
                </a:lnTo>
                <a:lnTo>
                  <a:pt x="710660" y="697089"/>
                </a:lnTo>
                <a:lnTo>
                  <a:pt x="684942" y="735241"/>
                </a:lnTo>
                <a:lnTo>
                  <a:pt x="646795" y="760962"/>
                </a:lnTo>
                <a:lnTo>
                  <a:pt x="600075" y="770394"/>
                </a:lnTo>
                <a:lnTo>
                  <a:pt x="120014" y="770394"/>
                </a:lnTo>
                <a:lnTo>
                  <a:pt x="73294" y="760962"/>
                </a:lnTo>
                <a:lnTo>
                  <a:pt x="35147" y="735241"/>
                </a:lnTo>
                <a:lnTo>
                  <a:pt x="9429" y="697089"/>
                </a:lnTo>
                <a:lnTo>
                  <a:pt x="0" y="650367"/>
                </a:lnTo>
                <a:lnTo>
                  <a:pt x="0" y="120015"/>
                </a:lnTo>
                <a:close/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39" name="object 40"/>
          <p:cNvSpPr txBox="1">
            <a:spLocks noChangeArrowheads="1"/>
          </p:cNvSpPr>
          <p:nvPr/>
        </p:nvSpPr>
        <p:spPr bwMode="auto">
          <a:xfrm>
            <a:off x="602855" y="1197773"/>
            <a:ext cx="257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1</a:t>
            </a:r>
            <a:endParaRPr lang="ru-RU" sz="2400" dirty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25640" name="object 41"/>
          <p:cNvSpPr txBox="1">
            <a:spLocks noChangeArrowheads="1"/>
          </p:cNvSpPr>
          <p:nvPr/>
        </p:nvSpPr>
        <p:spPr bwMode="auto">
          <a:xfrm>
            <a:off x="602855" y="3340894"/>
            <a:ext cx="257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3</a:t>
            </a:r>
            <a:endParaRPr lang="ru-RU" sz="2400" dirty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25641" name="object 42"/>
          <p:cNvSpPr txBox="1">
            <a:spLocks noChangeArrowheads="1"/>
          </p:cNvSpPr>
          <p:nvPr/>
        </p:nvSpPr>
        <p:spPr bwMode="auto">
          <a:xfrm>
            <a:off x="602855" y="5350669"/>
            <a:ext cx="257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25642" name="object 44"/>
          <p:cNvSpPr txBox="1">
            <a:spLocks noChangeArrowheads="1"/>
          </p:cNvSpPr>
          <p:nvPr/>
        </p:nvSpPr>
        <p:spPr bwMode="auto">
          <a:xfrm>
            <a:off x="602855" y="4333081"/>
            <a:ext cx="257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4</a:t>
            </a:r>
            <a:endParaRPr lang="ru-RU" sz="2400" dirty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25643" name="TextBox 45"/>
          <p:cNvSpPr txBox="1">
            <a:spLocks noChangeArrowheads="1"/>
          </p:cNvSpPr>
          <p:nvPr/>
        </p:nvSpPr>
        <p:spPr bwMode="auto">
          <a:xfrm>
            <a:off x="2790531" y="112290"/>
            <a:ext cx="6353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prstClr val="white"/>
                </a:solidFill>
              </a:rPr>
              <a:t>ГАУЗ «ГП №2»:</a:t>
            </a:r>
            <a:endParaRPr lang="ru-RU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258982576"/>
              </p:ext>
            </p:extLst>
          </p:nvPr>
        </p:nvGraphicFramePr>
        <p:xfrm>
          <a:off x="395370" y="172263"/>
          <a:ext cx="8592671" cy="828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331260" y="3259569"/>
            <a:ext cx="7237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tabLst>
                <a:tab pos="576263" algn="l"/>
              </a:tabLst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рабочего времени врачей-терапевтов участковых и узких специалистов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39335" y="1172585"/>
            <a:ext cx="6890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/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Оптимизация работы регистратуры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8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144444" y="1773"/>
          <a:ext cx="121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444" y="1773"/>
                        <a:ext cx="121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00458"/>
              </p:ext>
            </p:extLst>
          </p:nvPr>
        </p:nvGraphicFramePr>
        <p:xfrm>
          <a:off x="323586" y="908720"/>
          <a:ext cx="8447443" cy="36363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0168"/>
                <a:gridCol w="1628834"/>
                <a:gridCol w="1843808"/>
                <a:gridCol w="1632463"/>
                <a:gridCol w="1898231"/>
                <a:gridCol w="1233939"/>
              </a:tblGrid>
              <a:tr h="328770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Проблема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Первопричина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Пути решения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Реализовано на 25.07.2017г.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Целевое состояние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37159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100" u="none" strike="noStrike" dirty="0" smtClean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/>
                </a:tc>
                <a:tc>
                  <a:txBody>
                    <a:bodyPr/>
                    <a:lstStyle/>
                    <a:p>
                      <a:pPr marL="36000" marR="0" indent="0" algn="ctr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Длительное время ожидания  ответа оператора 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Call-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центра более 20 мин в часы-пик</a:t>
                      </a:r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Ограниченные возможности каналов связи</a:t>
                      </a:r>
                    </a:p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Недостаточное количество операторов в часы-пик</a:t>
                      </a:r>
                    </a:p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Отсутствие единого алгоритма работы операторов 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Call-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центра</a:t>
                      </a:r>
                    </a:p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b="0" i="0" u="none" strike="noStrike" kern="1200" baseline="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u="none" strike="noStrike" baseline="0" dirty="0" smtClean="0">
                          <a:effectLst/>
                        </a:rPr>
                        <a:t>Организация эффективной работы операторов </a:t>
                      </a:r>
                      <a:r>
                        <a:rPr lang="en-US" sz="1200" b="0" u="none" strike="noStrike" baseline="0" dirty="0" smtClean="0">
                          <a:effectLst/>
                        </a:rPr>
                        <a:t>Call-</a:t>
                      </a:r>
                      <a:r>
                        <a:rPr lang="ru-RU" sz="1200" b="0" u="none" strike="noStrike" baseline="0" dirty="0" smtClean="0">
                          <a:effectLst/>
                        </a:rPr>
                        <a:t>центра и создание комфортных условий рабочего процесса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u="none" strike="noStrike" baseline="0" dirty="0" smtClean="0">
                          <a:effectLst/>
                        </a:rPr>
                        <a:t>Разработка и внедрение единого алгоритма работы операторов </a:t>
                      </a:r>
                      <a:r>
                        <a:rPr lang="en-US" sz="1200" b="0" u="none" strike="noStrike" baseline="0" dirty="0" smtClean="0">
                          <a:effectLst/>
                        </a:rPr>
                        <a:t>Call-</a:t>
                      </a:r>
                      <a:r>
                        <a:rPr lang="ru-RU" sz="1200" b="0" u="none" strike="noStrike" baseline="0" dirty="0" smtClean="0">
                          <a:effectLst/>
                        </a:rPr>
                        <a:t>центра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u="none" strike="noStrike" dirty="0" smtClean="0">
                          <a:effectLst/>
                        </a:rPr>
                        <a:t>Расширение каналов связи</a:t>
                      </a:r>
                    </a:p>
                    <a:p>
                      <a:pPr marL="207450" marR="0" indent="-17145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b="0" u="none" strike="noStrike" baseline="0" dirty="0" smtClean="0">
                        <a:effectLst/>
                      </a:endParaRPr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u="none" strike="noStrike" baseline="0" dirty="0" smtClean="0">
                          <a:effectLst/>
                        </a:rPr>
                        <a:t>Организация эффективной работы операторов </a:t>
                      </a:r>
                      <a:r>
                        <a:rPr lang="en-US" sz="1200" b="0" u="none" strike="noStrike" baseline="0" dirty="0" smtClean="0">
                          <a:effectLst/>
                        </a:rPr>
                        <a:t>Call-</a:t>
                      </a:r>
                      <a:r>
                        <a:rPr lang="ru-RU" sz="1200" b="0" u="none" strike="noStrike" baseline="0" dirty="0" smtClean="0">
                          <a:effectLst/>
                        </a:rPr>
                        <a:t>центра: </a:t>
                      </a:r>
                      <a:r>
                        <a:rPr lang="ru-RU" sz="1200" b="0" u="none" strike="noStrike" baseline="0" dirty="0" smtClean="0">
                          <a:effectLst/>
                        </a:rPr>
                        <a:t>создание комфортных условий рабочего </a:t>
                      </a:r>
                      <a:r>
                        <a:rPr lang="ru-RU" sz="1200" b="0" u="none" strike="noStrike" baseline="0" dirty="0" smtClean="0">
                          <a:effectLst/>
                        </a:rPr>
                        <a:t>процесса,</a:t>
                      </a:r>
                      <a:endParaRPr lang="ru-RU" sz="1200" b="0" u="none" strike="noStrike" baseline="0" dirty="0" smtClean="0">
                        <a:effectLst/>
                      </a:endParaRPr>
                    </a:p>
                    <a:p>
                      <a:pPr marL="36000" marR="0" indent="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0" u="none" strike="noStrike" baseline="0" dirty="0" smtClean="0">
                          <a:effectLst/>
                        </a:rPr>
                        <a:t>разработка </a:t>
                      </a:r>
                      <a:r>
                        <a:rPr lang="ru-RU" sz="1200" b="0" u="none" strike="noStrike" baseline="0" dirty="0" smtClean="0">
                          <a:effectLst/>
                        </a:rPr>
                        <a:t>и внедрение единого алгоритма работы операторов </a:t>
                      </a:r>
                      <a:r>
                        <a:rPr lang="en-US" sz="1200" b="0" u="none" strike="noStrike" baseline="0" dirty="0" smtClean="0">
                          <a:effectLst/>
                        </a:rPr>
                        <a:t>Call-</a:t>
                      </a:r>
                      <a:r>
                        <a:rPr lang="ru-RU" sz="1200" b="0" u="none" strike="noStrike" baseline="0" dirty="0" smtClean="0">
                          <a:effectLst/>
                        </a:rPr>
                        <a:t>центра,  расширены каналы связи</a:t>
                      </a:r>
                      <a:endParaRPr lang="ru-RU" sz="1200" b="0" u="none" strike="noStrike" baseline="0" dirty="0" smtClean="0">
                        <a:effectLst/>
                      </a:endParaRPr>
                    </a:p>
                    <a:p>
                      <a:pPr marL="36000" algn="l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Результат:  </a:t>
                      </a:r>
                    </a:p>
                    <a:p>
                      <a:pPr marL="36000"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Время ожидания  ответа оператора 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Call-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центра сократилось в 2 раза в часы-пик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6000"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Время ожидания  ответа оператора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Call-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центра </a:t>
                      </a:r>
                    </a:p>
                    <a:p>
                      <a:pPr marL="36000"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 должно превышать 5 минут в часы-пик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/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08652238"/>
              </p:ext>
            </p:extLst>
          </p:nvPr>
        </p:nvGraphicFramePr>
        <p:xfrm>
          <a:off x="324855" y="44740"/>
          <a:ext cx="8351602" cy="767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39" name="Picture 15" descr="C:\Users\316\Desktop\бережливая\избранные\DSC_029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29" y="3501008"/>
            <a:ext cx="2448248" cy="2066076"/>
          </a:xfrm>
          <a:prstGeom prst="rect">
            <a:avLst/>
          </a:prstGeom>
          <a:noFill/>
        </p:spPr>
      </p:pic>
      <p:pic>
        <p:nvPicPr>
          <p:cNvPr id="1045" name="Picture 21" descr="F:\бережливая поликлиника\после\DSC_005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4365220"/>
            <a:ext cx="3600400" cy="2148387"/>
          </a:xfrm>
          <a:prstGeom prst="rect">
            <a:avLst/>
          </a:prstGeom>
          <a:noFill/>
        </p:spPr>
      </p:pic>
      <p:pic>
        <p:nvPicPr>
          <p:cNvPr id="1047" name="Picture 23" descr="C:\Users\316\Desktop\бережливая\DSC_00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4208" y="4365220"/>
            <a:ext cx="2592288" cy="2148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08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144444" y="1719"/>
          <a:ext cx="121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444" y="1719"/>
                        <a:ext cx="121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6670"/>
              </p:ext>
            </p:extLst>
          </p:nvPr>
        </p:nvGraphicFramePr>
        <p:xfrm>
          <a:off x="395536" y="1196752"/>
          <a:ext cx="8447442" cy="36578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0168"/>
                <a:gridCol w="1847232"/>
                <a:gridCol w="1625409"/>
                <a:gridCol w="1632463"/>
                <a:gridCol w="1898231"/>
                <a:gridCol w="1233939"/>
              </a:tblGrid>
              <a:tr h="484094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Проблема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Первопричина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Пути решения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Реализовано на 25.07.2017г.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Целевое состояние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37159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/>
                </a:tc>
                <a:tc>
                  <a:txBody>
                    <a:bodyPr/>
                    <a:lstStyle/>
                    <a:p>
                      <a:pPr marL="142875" marR="0" indent="-5715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3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Излишние перемещения пациентов, увеличение времени пребывания пациентов в поликлинике, отвлечение медицинского персонала для предоставления информации. </a:t>
                      </a:r>
                    </a:p>
                    <a:p>
                      <a:pPr marL="142875" marR="0" indent="39688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Среднее  время пребывания </a:t>
                      </a:r>
                      <a:r>
                        <a:rPr lang="ru-RU" sz="11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профпотока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более 2-х часов. Исходная протяженность маршрута движения </a:t>
                      </a:r>
                      <a:r>
                        <a:rPr lang="ru-RU" sz="1100" b="1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профпотока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составляла более 600 м</a:t>
                      </a:r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378900" marR="0" indent="-3429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Отсутствие в поликлинике:</a:t>
                      </a:r>
                    </a:p>
                    <a:p>
                      <a:pPr marL="234900" marR="0" indent="-3429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 понятной навигации</a:t>
                      </a:r>
                    </a:p>
                    <a:p>
                      <a:pPr marL="234900" marR="0" indent="-3429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 наглядной информации для пациентов</a:t>
                      </a:r>
                      <a:endParaRPr lang="ru-RU" sz="11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Разработка и внедрение понятной навигации и маршрутизации 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информированности граждан с предоставление наглядной информации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Совершенствование внутренней логистики с устранением излишнего перемещения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100" b="0" u="none" strike="noStrike" baseline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07450" marR="0" indent="-17145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b="0" u="none" strike="noStrike" baseline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Разработка и внедрение понятной навигации и маршрутизации 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Совершенствование внутренней логистики с устранением излишнего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перемещения за счет оптимального размещения кабинетов</a:t>
                      </a:r>
                      <a:endParaRPr lang="ru-RU" sz="11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 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Время 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пребывания 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поликлинике сократилось до 90 мин и протяженность  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маршрута движения </a:t>
                      </a:r>
                      <a:r>
                        <a:rPr lang="ru-RU" sz="1100" b="1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профпотока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уменьшилось в 1,5 раза.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3" marR="593" marT="791" marB="0"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Время пребывания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профпотока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сократить с 120 мин до  60 мин.</a:t>
                      </a:r>
                    </a:p>
                    <a:p>
                      <a:pPr marL="36000"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Протяженность 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маршрута движения </a:t>
                      </a:r>
                      <a:r>
                        <a:rPr lang="ru-RU" sz="1200" b="1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профпотока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сократить до 300м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/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3988026"/>
              </p:ext>
            </p:extLst>
          </p:nvPr>
        </p:nvGraphicFramePr>
        <p:xfrm>
          <a:off x="324885" y="225914"/>
          <a:ext cx="8348501" cy="826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8915" name="Picture 3" descr="F:\бережливая поликлиника\после\DSC_005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4653136"/>
            <a:ext cx="4176464" cy="1965848"/>
          </a:xfrm>
          <a:prstGeom prst="rect">
            <a:avLst/>
          </a:prstGeom>
          <a:noFill/>
        </p:spPr>
      </p:pic>
      <p:pic>
        <p:nvPicPr>
          <p:cNvPr id="38916" name="Picture 4" descr="C:\Users\316\Desktop\бережливая\25072017 бережливая\DSC_023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798755"/>
            <a:ext cx="3600400" cy="1820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7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144444" y="1747"/>
          <a:ext cx="121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444" y="1747"/>
                        <a:ext cx="121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843838"/>
              </p:ext>
            </p:extLst>
          </p:nvPr>
        </p:nvGraphicFramePr>
        <p:xfrm>
          <a:off x="395540" y="953919"/>
          <a:ext cx="8447443" cy="50633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0168"/>
                <a:gridCol w="1628834"/>
                <a:gridCol w="1843808"/>
                <a:gridCol w="1632463"/>
                <a:gridCol w="1898231"/>
                <a:gridCol w="1233939"/>
              </a:tblGrid>
              <a:tr h="43417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Проблема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Первопричина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Пути решения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Реализовано на 25.07.2017г.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Целевое состояние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14319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/>
                </a:tc>
                <a:tc>
                  <a:txBody>
                    <a:bodyPr/>
                    <a:lstStyle/>
                    <a:p>
                      <a:pPr lvl="0" algn="ctr" rtl="0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Длительное время ожидания пациентов перед кабинетом приема врача более 40 мин. </a:t>
                      </a:r>
                      <a:endParaRPr lang="ru-RU" sz="1600" b="1" dirty="0"/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врачами функций, не относящихся к лечебному процессу </a:t>
                      </a:r>
                    </a:p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второй очереди пациентов из числа явившихся без предварительной записи</a:t>
                      </a:r>
                    </a:p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Неоптимальные графики работы врачей</a:t>
                      </a:r>
                    </a:p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не в полном объеме возможностей записи пациентов на повторный прием</a:t>
                      </a:r>
                    </a:p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b="0" i="0" u="none" strike="noStrike" kern="1200" baseline="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u="none" strike="noStrike" dirty="0" smtClean="0">
                          <a:effectLst/>
                        </a:rPr>
                        <a:t>Открытие кабинета</a:t>
                      </a:r>
                      <a:r>
                        <a:rPr lang="ru-RU" sz="1000" b="0" u="none" strike="noStrike" baseline="0" dirty="0" smtClean="0">
                          <a:effectLst/>
                        </a:rPr>
                        <a:t> выдачи направлений и справок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u="none" strike="noStrike" dirty="0" err="1" smtClean="0">
                          <a:effectLst/>
                        </a:rPr>
                        <a:t>Перебалансировка</a:t>
                      </a:r>
                      <a:r>
                        <a:rPr lang="ru-RU" sz="1000" b="0" u="none" strike="noStrike" baseline="0" dirty="0" smtClean="0">
                          <a:effectLst/>
                        </a:rPr>
                        <a:t> работы</a:t>
                      </a:r>
                      <a:r>
                        <a:rPr lang="ru-RU" sz="1000" b="0" u="none" strike="noStrike" dirty="0" smtClean="0">
                          <a:effectLst/>
                        </a:rPr>
                        <a:t> между</a:t>
                      </a:r>
                      <a:r>
                        <a:rPr lang="ru-RU" sz="1000" b="0" u="none" strike="noStrike" baseline="0" dirty="0" smtClean="0">
                          <a:effectLst/>
                        </a:rPr>
                        <a:t> врачом и медицинской сестрой 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u="none" strike="noStrike" baseline="0" dirty="0" smtClean="0">
                          <a:effectLst/>
                        </a:rPr>
                        <a:t>Оптимизация графиков работы врачей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u="none" strike="noStrike" baseline="0" dirty="0" smtClean="0">
                          <a:effectLst/>
                        </a:rPr>
                        <a:t>Введение в обязанность лечащих  врачей запись на повторный прием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u="none" strike="noStrike" baseline="0" dirty="0" smtClean="0">
                          <a:effectLst/>
                        </a:rPr>
                        <a:t>Увеличение длительности времени приема участкового с 4 часов до 6 часов за счет организации мобильной выездной бригады и сокращения времени обслуживания на дому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u="none" strike="noStrike" baseline="0" dirty="0" smtClean="0">
                          <a:effectLst/>
                        </a:rPr>
                        <a:t>Организация рабочего пространства по системе </a:t>
                      </a:r>
                      <a:r>
                        <a:rPr lang="ru-RU" sz="1200" b="0" u="none" strike="noStrike" baseline="0" dirty="0" smtClean="0">
                          <a:effectLst/>
                        </a:rPr>
                        <a:t>5</a:t>
                      </a:r>
                      <a:r>
                        <a:rPr lang="en-US" sz="1200" b="0" u="none" strike="noStrike" baseline="0" dirty="0" smtClean="0">
                          <a:effectLst/>
                        </a:rPr>
                        <a:t>s</a:t>
                      </a:r>
                      <a:r>
                        <a:rPr lang="ru-RU" sz="1200" b="0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200" b="0" u="none" strike="noStrike" baseline="0" dirty="0" smtClean="0">
                        <a:effectLst/>
                      </a:endParaRPr>
                    </a:p>
                    <a:p>
                      <a:pPr marL="207450" marR="0" indent="-17145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b="0" u="none" strike="noStrike" baseline="0" dirty="0" smtClean="0">
                        <a:effectLst/>
                      </a:endParaRPr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u="none" strike="noStrike" dirty="0" smtClean="0">
                          <a:effectLst/>
                        </a:rPr>
                        <a:t>Открытие кабинета</a:t>
                      </a:r>
                      <a:r>
                        <a:rPr lang="ru-RU" sz="1200" b="0" u="none" strike="noStrike" baseline="0" dirty="0" smtClean="0">
                          <a:effectLst/>
                        </a:rPr>
                        <a:t> выдачи направлений и справок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0" u="none" strike="noStrike" baseline="0" dirty="0" smtClean="0">
                          <a:effectLst/>
                        </a:rPr>
                        <a:t>Увеличение длительности времени приема участкового с 4 часов до 6 часов за счет организации мобильной выездной бригады и сокращения времени обслуживания на дому </a:t>
                      </a:r>
                    </a:p>
                    <a:p>
                      <a:pPr marL="36000" algn="l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Результат:  </a:t>
                      </a:r>
                    </a:p>
                    <a:p>
                      <a:pPr marL="36000"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Время ожидания  пациентов перед кабинетом приема врача сократилось в 2 раза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6000"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Время ожидания 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пациентов перед кабинетом приема врача</a:t>
                      </a:r>
                      <a:endParaRPr lang="ru-RU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6000"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 должно превышать15 минут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/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96839517"/>
              </p:ext>
            </p:extLst>
          </p:nvPr>
        </p:nvGraphicFramePr>
        <p:xfrm>
          <a:off x="324855" y="44714"/>
          <a:ext cx="8351602" cy="767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2" descr="C:\Users\316\Desktop\бережливая\избранные\DSC_06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13" y="3933146"/>
            <a:ext cx="2264557" cy="1798079"/>
          </a:xfrm>
          <a:prstGeom prst="rect">
            <a:avLst/>
          </a:prstGeom>
          <a:noFill/>
        </p:spPr>
      </p:pic>
      <p:pic>
        <p:nvPicPr>
          <p:cNvPr id="11" name="Picture 5" descr="C:\Users\316\Desktop\бережливая\коридоры\DSC_025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9" y="4819424"/>
            <a:ext cx="2934414" cy="1823422"/>
          </a:xfrm>
          <a:prstGeom prst="rect">
            <a:avLst/>
          </a:prstGeom>
          <a:noFill/>
        </p:spPr>
      </p:pic>
      <p:pic>
        <p:nvPicPr>
          <p:cNvPr id="36867" name="Picture 3" descr="F:\бережливая поликлиника\после\DSC_031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762" y="4725233"/>
            <a:ext cx="1638495" cy="1368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03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144444" y="1689"/>
          <a:ext cx="121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444" y="1689"/>
                        <a:ext cx="121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291579"/>
              </p:ext>
            </p:extLst>
          </p:nvPr>
        </p:nvGraphicFramePr>
        <p:xfrm>
          <a:off x="251536" y="1052768"/>
          <a:ext cx="8447443" cy="433891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0168"/>
                <a:gridCol w="1628834"/>
                <a:gridCol w="1843808"/>
                <a:gridCol w="1632463"/>
                <a:gridCol w="1898231"/>
                <a:gridCol w="1233939"/>
              </a:tblGrid>
              <a:tr h="479377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Проблема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Первопричина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Пути решения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Реализовано на 25.07.2017г.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Целевое состояние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37159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/>
                </a:tc>
                <a:tc>
                  <a:txBody>
                    <a:bodyPr/>
                    <a:lstStyle/>
                    <a:p>
                      <a:pPr marL="36000" marR="0" indent="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Большие очереди перед процедурным кабинетом - более 30 человек </a:t>
                      </a:r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Недостаточное количество мест для забора крови</a:t>
                      </a:r>
                    </a:p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Отсутствие фиксированного времени для забора анализов крови при формирование электронного направления</a:t>
                      </a:r>
                    </a:p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Заполнение излишней медицинской документации</a:t>
                      </a:r>
                    </a:p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Недостаточная квалификация медицинских сестер при осуществлении процедуры забора крови</a:t>
                      </a:r>
                    </a:p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Отсутствие замены процедурных сестер медицинскими сестрами из других подразделений</a:t>
                      </a:r>
                      <a:endParaRPr lang="ru-RU" sz="11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b="0" i="0" u="none" strike="noStrike" kern="1200" baseline="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дополнительных мест забора крови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программного продукта, с возможностью автоматического распределения времени забора крови 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Исключить ведение излишней медицинской документации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медицинских сестер из других подразделений технике забора крови и обеспечением ротации. </a:t>
                      </a:r>
                      <a:r>
                        <a:rPr lang="ru-RU" sz="10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000" b="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200" b="0" u="none" strike="noStrike" baseline="0" dirty="0" smtClean="0">
                        <a:effectLst/>
                      </a:endParaRPr>
                    </a:p>
                    <a:p>
                      <a:pPr marL="207450" marR="0" indent="-17145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b="0" u="none" strike="noStrike" baseline="0" dirty="0" smtClean="0">
                        <a:effectLst/>
                      </a:endParaRPr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Организованы дополнительные мест забора крови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Исключено ведение  излишней медицинской документации</a:t>
                      </a:r>
                    </a:p>
                    <a:p>
                      <a:pPr marL="36000" algn="l" fontAlgn="ctr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Результат:  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пациентов перед процедурным кабинетом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сократилось в 2 раза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36000"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/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 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пациентов перед процедурным кабинетом</a:t>
                      </a: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6000"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 должно превышать более 10 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/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262016"/>
              </p:ext>
            </p:extLst>
          </p:nvPr>
        </p:nvGraphicFramePr>
        <p:xfrm>
          <a:off x="251520" y="116632"/>
          <a:ext cx="842493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7892" name="Picture 4" descr="F:\бережливая поликлиника\после\DSC_03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90" y="4293127"/>
            <a:ext cx="1979715" cy="1447803"/>
          </a:xfrm>
          <a:prstGeom prst="rect">
            <a:avLst/>
          </a:prstGeom>
          <a:noFill/>
        </p:spPr>
      </p:pic>
      <p:pic>
        <p:nvPicPr>
          <p:cNvPr id="37893" name="Picture 5" descr="C:\Users\316\Desktop\бережливая\DSC_043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504" y="3885893"/>
            <a:ext cx="1944216" cy="1557511"/>
          </a:xfrm>
          <a:prstGeom prst="rect">
            <a:avLst/>
          </a:prstGeom>
          <a:noFill/>
        </p:spPr>
      </p:pic>
      <p:pic>
        <p:nvPicPr>
          <p:cNvPr id="37894" name="Picture 6" descr="C:\Users\316\Desktop\бережливая\избранные\DSC_015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1720" y="5229232"/>
            <a:ext cx="2160240" cy="1485503"/>
          </a:xfrm>
          <a:prstGeom prst="rect">
            <a:avLst/>
          </a:prstGeom>
          <a:noFill/>
        </p:spPr>
      </p:pic>
      <p:pic>
        <p:nvPicPr>
          <p:cNvPr id="37896" name="Picture 8" descr="F:\бережливая поликлиника\обучение\DSC_011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9993" y="4892783"/>
            <a:ext cx="2586873" cy="1845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21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144444" y="1657"/>
          <a:ext cx="121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444" y="1657"/>
                        <a:ext cx="121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126953"/>
              </p:ext>
            </p:extLst>
          </p:nvPr>
        </p:nvGraphicFramePr>
        <p:xfrm>
          <a:off x="395536" y="980728"/>
          <a:ext cx="8447442" cy="56137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0168"/>
                <a:gridCol w="1847232"/>
                <a:gridCol w="1625409"/>
                <a:gridCol w="1632463"/>
                <a:gridCol w="1898231"/>
                <a:gridCol w="1233939"/>
              </a:tblGrid>
              <a:tr h="435968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100" u="none" strike="noStrike" dirty="0">
                          <a:effectLst/>
                        </a:rPr>
                        <a:t>№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Проблема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Первопричина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Пути решения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u="none" strike="noStrike" dirty="0" smtClean="0">
                          <a:effectLst/>
                        </a:rPr>
                        <a:t>Реализовано на 25.07.2017г.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Целевое состояние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89066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" marR="593" marT="791" marB="0"/>
                </a:tc>
                <a:tc>
                  <a:txBody>
                    <a:bodyPr/>
                    <a:lstStyle/>
                    <a:p>
                      <a:pPr marL="36000" marR="0" indent="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Длительное время протекания процесса диспансеризации.</a:t>
                      </a:r>
                    </a:p>
                    <a:p>
                      <a:pPr marL="36000" marR="0" indent="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marR="0" indent="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Время прохождения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этапа диспансеризации составляло более 2,5 часов. Количество посещений – 5-8 раз. </a:t>
                      </a:r>
                    </a:p>
                    <a:p>
                      <a:pPr marL="36000" marR="0" indent="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42875" marR="0" indent="39688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300" b="1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Высокая частота посещений для выполнения отдельных методов диспансеризации</a:t>
                      </a:r>
                    </a:p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Недостаточная доступность ультразвукового метода исследования</a:t>
                      </a:r>
                    </a:p>
                    <a:p>
                      <a:pPr marL="144000" marR="0" indent="-1080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Отсутствие оптимальной маршрутизации при прохождении диспансеризации </a:t>
                      </a:r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264600" marR="0" indent="-2286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Упорядочение процесса маршрутизации</a:t>
                      </a:r>
                    </a:p>
                    <a:p>
                      <a:pPr marL="264600" marR="0" indent="-2286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счет средств НСЗ  ТФ ОМС приобретение дополнительного аппарата УЗИ</a:t>
                      </a:r>
                    </a:p>
                    <a:p>
                      <a:pPr marL="264600" marR="0" indent="-2286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Разработать регламент организации диспансеризации с распределением функциональных обязанностей между участковой службой и отделением медицинской профилактики </a:t>
                      </a:r>
                    </a:p>
                    <a:p>
                      <a:pPr marL="264600" marR="0" indent="-2286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Создать процесс визуально понятным для всех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Обучить персонал  согласно утвержденного регламента прохождения диспансеризации </a:t>
                      </a:r>
                    </a:p>
                    <a:p>
                      <a:pPr marL="264600" marR="0" indent="-22860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200" b="0" u="none" strike="noStrike" baseline="0" dirty="0" smtClean="0">
                        <a:effectLst/>
                      </a:endParaRPr>
                    </a:p>
                    <a:p>
                      <a:pPr marL="207450" marR="0" indent="-171450" algn="l" defTabSz="910986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b="0" u="none" strike="noStrike" baseline="0" dirty="0" smtClean="0">
                        <a:effectLst/>
                      </a:endParaRPr>
                    </a:p>
                  </a:txBody>
                  <a:tcPr marL="2865" marR="2865" marT="3820" marB="0"/>
                </a:tc>
                <a:tc>
                  <a:txBody>
                    <a:bodyPr/>
                    <a:lstStyle/>
                    <a:p>
                      <a:pPr marL="264600" marR="0" indent="-2286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Упорядочение процесса маршрутизации</a:t>
                      </a:r>
                    </a:p>
                    <a:p>
                      <a:pPr marL="264600" marR="0" indent="-2286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Предусмотрены средства НСЗ  ТФ ОМС на приобретение дополнительного аппарата УЗИ</a:t>
                      </a:r>
                    </a:p>
                    <a:p>
                      <a:pPr marL="264600" marR="0" indent="-22860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Создать процесс визуально понятным для всех</a:t>
                      </a:r>
                    </a:p>
                    <a:p>
                      <a:pPr marL="36000" marR="0" indent="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Результат: 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Время прохождения 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этапа диспансеризации уменьшилось до 2 часов. Количество посещений – сократилось до 3-5 раз. </a:t>
                      </a:r>
                    </a:p>
                    <a:p>
                      <a:pPr marL="36000" marR="0" indent="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93" marR="593" marT="791" marB="0"/>
                </a:tc>
                <a:tc>
                  <a:txBody>
                    <a:bodyPr/>
                    <a:lstStyle/>
                    <a:p>
                      <a:pPr marL="36000" marR="0" indent="0" algn="l" defTabSz="9109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Время прохождения 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этапа диспансеризации уменьшить до 90 мин. Количество посещений довести до 3.</a:t>
                      </a:r>
                    </a:p>
                  </a:txBody>
                  <a:tcPr marL="593" marR="593" marT="791" marB="0"/>
                </a:tc>
              </a:tr>
            </a:tbl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25163703"/>
              </p:ext>
            </p:extLst>
          </p:nvPr>
        </p:nvGraphicFramePr>
        <p:xfrm>
          <a:off x="324854" y="116632"/>
          <a:ext cx="8348501" cy="69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9940" name="Picture 4" descr="F:\бережливая поликлиника\после\DSC_007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4293096"/>
            <a:ext cx="3384376" cy="2345166"/>
          </a:xfrm>
          <a:prstGeom prst="rect">
            <a:avLst/>
          </a:prstGeom>
          <a:noFill/>
        </p:spPr>
      </p:pic>
      <p:pic>
        <p:nvPicPr>
          <p:cNvPr id="13" name="Picture 4" descr="C:\Users\316\Desktop\бережливая\коридоры\DSC_026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7" y="4221088"/>
            <a:ext cx="3785169" cy="2417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0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4"/>
            <a:ext cx="8784976" cy="540059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Для решения одной из основных проблем в части  обеспечения необходимым медицинским оборудованием, пилотным поликлиникам выделены финансовые средства за счет средств нормированного страхового запаса ТФОМС Республики Бурятия на приобретение диагностического оборудования в размере 8,1 млн. рублей: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ГБУЗ «Городская поликлиника № 1» – 4,1 млн. рублей,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ГАУЗ 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Городская поликлиника №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2»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4,0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рублей.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Для решения проблемы в части обучения принципам бережливого производства лидеров рабочих групп, участников пилотного проекта, в период с 18.07.-20.07.2017 г. проведено обучение специалистом ГК «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Артемьевым С.А.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7338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1" y="37151"/>
            <a:ext cx="2790794" cy="24296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лидеров проекта «Бережливая поликлиника» (Специалист ГК «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Росатом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Артемьев С.А.)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345638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3"/>
            <a:ext cx="3119522" cy="217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" y="4437113"/>
            <a:ext cx="322129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" y="404665"/>
            <a:ext cx="3099336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87" y="404664"/>
            <a:ext cx="317023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4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2940"/>
            <a:ext cx="878497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Федерального проекта «Бережливая поликлиника» в Республике Бурятия запущена с 14.04.2017 года.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Согласно приказу Министерства здравоохранения Республики Бурятия от 14.04.2017 № 519-ОД «Об определении участников пилотного проекта «Бережливая поликлиника» в Республике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урятия» в проекте участвуют 2 поликлиники:</a:t>
            </a:r>
          </a:p>
          <a:p>
            <a:pPr algn="just"/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ГАУЗ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«Городская поликлиника № 2»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детская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поликлиника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ГБУЗ «Городская поликлиника № 1» (взрослая поликлиника)</a:t>
            </a:r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4"/>
            <a:ext cx="8784976" cy="54005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68898"/>
            <a:ext cx="88569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Проведено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мероприятий по информированию населения (пациентов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целях реализации мероприятий федерального проекта «Бережливая поликлиника» страховыми медицинскими организациями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пилотных поликлиниках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проводится опрос застрахованных лиц.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Процент удовлетворенности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доступностью медицинской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помощи составляет 72,6 %.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числа удовлетворенных наибольшую долю составляют следующие показатели: удобство режима работы поликлиники для прохождения диспансеризации, работа участкового врача, врачей-специалистов, организация работы администраторов поликлиник. </a:t>
            </a:r>
          </a:p>
        </p:txBody>
      </p:sp>
    </p:spTree>
    <p:extLst>
      <p:ext uri="{BB962C8B-B14F-4D97-AF65-F5344CB8AC3E}">
        <p14:creationId xmlns:p14="http://schemas.microsoft.com/office/powerpoint/2010/main" val="42581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" y="1"/>
            <a:ext cx="9144000" cy="6858000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45957"/>
            <a:ext cx="936799" cy="10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0693" y="2413694"/>
            <a:ext cx="76546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6000" b="1" kern="0" dirty="0">
                <a:solidFill>
                  <a:srgbClr val="002060"/>
                </a:solidFill>
                <a:latin typeface="Calibri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583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Цель:</a:t>
            </a:r>
          </a:p>
          <a:p>
            <a:pPr marL="0" indent="0">
              <a:buNone/>
            </a:pPr>
            <a:r>
              <a:rPr lang="ru-RU" dirty="0" smtClean="0"/>
              <a:t>-усовершенствование </a:t>
            </a:r>
            <a:r>
              <a:rPr lang="ru-RU" dirty="0"/>
              <a:t>процессов, направленных на повышение удовлетворенности пациентов, доступности оказываемых услуг, увеличение эффективности и устранение существующих временных, финансовых и иных потерь, а также организация рабочих мест, обеспечивающая безопасность и комфортность работы сотрудников. И дальнейшее тиражирование наработанного опыта в других амбулаторно- поликлинических учреждениях.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13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/>
          </p:cNvSpPr>
          <p:nvPr/>
        </p:nvSpPr>
        <p:spPr bwMode="auto">
          <a:xfrm>
            <a:off x="1394122" y="1608684"/>
            <a:ext cx="6227762" cy="252412"/>
          </a:xfrm>
          <a:custGeom>
            <a:avLst/>
            <a:gdLst>
              <a:gd name="T0" fmla="*/ 0 w 6228715"/>
              <a:gd name="T1" fmla="*/ 252642 h 252094"/>
              <a:gd name="T2" fmla="*/ 6226301 w 6228715"/>
              <a:gd name="T3" fmla="*/ 252642 h 252094"/>
              <a:gd name="T4" fmla="*/ 6226301 w 6228715"/>
              <a:gd name="T5" fmla="*/ 0 h 252094"/>
              <a:gd name="T6" fmla="*/ 0 w 6228715"/>
              <a:gd name="T7" fmla="*/ 0 h 252094"/>
              <a:gd name="T8" fmla="*/ 0 w 6228715"/>
              <a:gd name="T9" fmla="*/ 252642 h 2520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4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3" name="object 3"/>
          <p:cNvSpPr>
            <a:spLocks/>
          </p:cNvSpPr>
          <p:nvPr/>
        </p:nvSpPr>
        <p:spPr bwMode="auto">
          <a:xfrm>
            <a:off x="1394122" y="1608684"/>
            <a:ext cx="6227762" cy="252412"/>
          </a:xfrm>
          <a:custGeom>
            <a:avLst/>
            <a:gdLst>
              <a:gd name="T0" fmla="*/ 0 w 6228715"/>
              <a:gd name="T1" fmla="*/ 252642 h 252094"/>
              <a:gd name="T2" fmla="*/ 6226301 w 6228715"/>
              <a:gd name="T3" fmla="*/ 252642 h 252094"/>
              <a:gd name="T4" fmla="*/ 6226301 w 6228715"/>
              <a:gd name="T5" fmla="*/ 0 h 252094"/>
              <a:gd name="T6" fmla="*/ 0 w 6228715"/>
              <a:gd name="T7" fmla="*/ 0 h 252094"/>
              <a:gd name="T8" fmla="*/ 0 w 6228715"/>
              <a:gd name="T9" fmla="*/ 252642 h 2520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4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noFill/>
          <a:ln w="25400">
            <a:solidFill>
              <a:srgbClr val="8063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4" name="object 4"/>
          <p:cNvSpPr>
            <a:spLocks noChangeArrowheads="1"/>
          </p:cNvSpPr>
          <p:nvPr/>
        </p:nvSpPr>
        <p:spPr bwMode="auto">
          <a:xfrm>
            <a:off x="1344210" y="1230453"/>
            <a:ext cx="7551316" cy="933599"/>
          </a:xfrm>
          <a:custGeom>
            <a:avLst/>
            <a:gdLst>
              <a:gd name="T0" fmla="*/ 0 w 5702934"/>
              <a:gd name="T1" fmla="*/ 0 h 835660"/>
              <a:gd name="T2" fmla="*/ 5702934 w 5702934"/>
              <a:gd name="T3" fmla="*/ 835660 h 835660"/>
            </a:gdLst>
            <a:ahLst/>
            <a:cxnLst/>
            <a:rect l="T0" t="T1" r="T2" b="T3"/>
            <a:pathLst>
              <a:path w="5702934" h="835660">
                <a:moveTo>
                  <a:pt x="5563488" y="0"/>
                </a:moveTo>
                <a:lnTo>
                  <a:pt x="139192" y="0"/>
                </a:lnTo>
                <a:lnTo>
                  <a:pt x="95211" y="7099"/>
                </a:lnTo>
                <a:lnTo>
                  <a:pt x="57003" y="26867"/>
                </a:lnTo>
                <a:lnTo>
                  <a:pt x="26867" y="57003"/>
                </a:lnTo>
                <a:lnTo>
                  <a:pt x="7099" y="95211"/>
                </a:lnTo>
                <a:lnTo>
                  <a:pt x="0" y="139191"/>
                </a:lnTo>
                <a:lnTo>
                  <a:pt x="0" y="696087"/>
                </a:lnTo>
                <a:lnTo>
                  <a:pt x="7099" y="740067"/>
                </a:lnTo>
                <a:lnTo>
                  <a:pt x="26867" y="778275"/>
                </a:lnTo>
                <a:lnTo>
                  <a:pt x="57003" y="808411"/>
                </a:lnTo>
                <a:lnTo>
                  <a:pt x="95211" y="828179"/>
                </a:lnTo>
                <a:lnTo>
                  <a:pt x="139192" y="835278"/>
                </a:lnTo>
                <a:lnTo>
                  <a:pt x="5563488" y="835278"/>
                </a:lnTo>
                <a:lnTo>
                  <a:pt x="5607469" y="828179"/>
                </a:lnTo>
                <a:lnTo>
                  <a:pt x="5645677" y="808411"/>
                </a:lnTo>
                <a:lnTo>
                  <a:pt x="5675813" y="778275"/>
                </a:lnTo>
                <a:lnTo>
                  <a:pt x="5695581" y="740067"/>
                </a:lnTo>
                <a:lnTo>
                  <a:pt x="5702681" y="696087"/>
                </a:lnTo>
                <a:lnTo>
                  <a:pt x="5702681" y="139191"/>
                </a:lnTo>
                <a:lnTo>
                  <a:pt x="5695581" y="95211"/>
                </a:lnTo>
                <a:lnTo>
                  <a:pt x="5675813" y="57003"/>
                </a:lnTo>
                <a:lnTo>
                  <a:pt x="5645677" y="26867"/>
                </a:lnTo>
                <a:lnTo>
                  <a:pt x="5607469" y="7099"/>
                </a:lnTo>
                <a:lnTo>
                  <a:pt x="5563488" y="0"/>
                </a:lnTo>
                <a:close/>
              </a:path>
            </a:pathLst>
          </a:custGeom>
          <a:solidFill>
            <a:srgbClr val="AD9C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Оптимизация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 регистратуры, с организацией  по открытому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типу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внедрением модуля обратной связи при электронной записи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пациента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object 5"/>
          <p:cNvSpPr>
            <a:spLocks/>
          </p:cNvSpPr>
          <p:nvPr/>
        </p:nvSpPr>
        <p:spPr bwMode="auto">
          <a:xfrm>
            <a:off x="1346748" y="1228704"/>
            <a:ext cx="7570366" cy="935186"/>
          </a:xfrm>
          <a:custGeom>
            <a:avLst/>
            <a:gdLst>
              <a:gd name="T0" fmla="*/ 0 w 5702934"/>
              <a:gd name="T1" fmla="*/ 138979 h 835660"/>
              <a:gd name="T2" fmla="*/ 7097 w 5702934"/>
              <a:gd name="T3" fmla="*/ 95067 h 835660"/>
              <a:gd name="T4" fmla="*/ 26861 w 5702934"/>
              <a:gd name="T5" fmla="*/ 56917 h 835660"/>
              <a:gd name="T6" fmla="*/ 56991 w 5702934"/>
              <a:gd name="T7" fmla="*/ 26827 h 835660"/>
              <a:gd name="T8" fmla="*/ 95189 w 5702934"/>
              <a:gd name="T9" fmla="*/ 7089 h 835660"/>
              <a:gd name="T10" fmla="*/ 139162 w 5702934"/>
              <a:gd name="T11" fmla="*/ 0 h 835660"/>
              <a:gd name="T12" fmla="*/ 5562252 w 5702934"/>
              <a:gd name="T13" fmla="*/ 0 h 835660"/>
              <a:gd name="T14" fmla="*/ 5606223 w 5702934"/>
              <a:gd name="T15" fmla="*/ 7089 h 835660"/>
              <a:gd name="T16" fmla="*/ 5644421 w 5702934"/>
              <a:gd name="T17" fmla="*/ 26827 h 835660"/>
              <a:gd name="T18" fmla="*/ 5674551 w 5702934"/>
              <a:gd name="T19" fmla="*/ 56917 h 835660"/>
              <a:gd name="T20" fmla="*/ 5694315 w 5702934"/>
              <a:gd name="T21" fmla="*/ 95067 h 835660"/>
              <a:gd name="T22" fmla="*/ 5701413 w 5702934"/>
              <a:gd name="T23" fmla="*/ 138979 h 835660"/>
              <a:gd name="T24" fmla="*/ 5701413 w 5702934"/>
              <a:gd name="T25" fmla="*/ 695029 h 835660"/>
              <a:gd name="T26" fmla="*/ 5694315 w 5702934"/>
              <a:gd name="T27" fmla="*/ 738943 h 835660"/>
              <a:gd name="T28" fmla="*/ 5674551 w 5702934"/>
              <a:gd name="T29" fmla="*/ 777093 h 835660"/>
              <a:gd name="T30" fmla="*/ 5644421 w 5702934"/>
              <a:gd name="T31" fmla="*/ 807183 h 835660"/>
              <a:gd name="T32" fmla="*/ 5606223 w 5702934"/>
              <a:gd name="T33" fmla="*/ 826921 h 835660"/>
              <a:gd name="T34" fmla="*/ 5562252 w 5702934"/>
              <a:gd name="T35" fmla="*/ 834009 h 835660"/>
              <a:gd name="T36" fmla="*/ 139162 w 5702934"/>
              <a:gd name="T37" fmla="*/ 834009 h 835660"/>
              <a:gd name="T38" fmla="*/ 95189 w 5702934"/>
              <a:gd name="T39" fmla="*/ 826921 h 835660"/>
              <a:gd name="T40" fmla="*/ 56991 w 5702934"/>
              <a:gd name="T41" fmla="*/ 807183 h 835660"/>
              <a:gd name="T42" fmla="*/ 26861 w 5702934"/>
              <a:gd name="T43" fmla="*/ 777093 h 835660"/>
              <a:gd name="T44" fmla="*/ 7097 w 5702934"/>
              <a:gd name="T45" fmla="*/ 738943 h 835660"/>
              <a:gd name="T46" fmla="*/ 0 w 5702934"/>
              <a:gd name="T47" fmla="*/ 695029 h 835660"/>
              <a:gd name="T48" fmla="*/ 0 w 5702934"/>
              <a:gd name="T49" fmla="*/ 138979 h 8356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702934" h="835660">
                <a:moveTo>
                  <a:pt x="0" y="139191"/>
                </a:moveTo>
                <a:lnTo>
                  <a:pt x="7099" y="95211"/>
                </a:lnTo>
                <a:lnTo>
                  <a:pt x="26867" y="57003"/>
                </a:lnTo>
                <a:lnTo>
                  <a:pt x="57003" y="26867"/>
                </a:lnTo>
                <a:lnTo>
                  <a:pt x="95211" y="7099"/>
                </a:lnTo>
                <a:lnTo>
                  <a:pt x="139192" y="0"/>
                </a:lnTo>
                <a:lnTo>
                  <a:pt x="5563488" y="0"/>
                </a:lnTo>
                <a:lnTo>
                  <a:pt x="5607469" y="7099"/>
                </a:lnTo>
                <a:lnTo>
                  <a:pt x="5645677" y="26867"/>
                </a:lnTo>
                <a:lnTo>
                  <a:pt x="5675813" y="57003"/>
                </a:lnTo>
                <a:lnTo>
                  <a:pt x="5695581" y="95211"/>
                </a:lnTo>
                <a:lnTo>
                  <a:pt x="5702681" y="139191"/>
                </a:lnTo>
                <a:lnTo>
                  <a:pt x="5702681" y="696087"/>
                </a:lnTo>
                <a:lnTo>
                  <a:pt x="5695581" y="740067"/>
                </a:lnTo>
                <a:lnTo>
                  <a:pt x="5675813" y="778275"/>
                </a:lnTo>
                <a:lnTo>
                  <a:pt x="5645677" y="808411"/>
                </a:lnTo>
                <a:lnTo>
                  <a:pt x="5607469" y="828179"/>
                </a:lnTo>
                <a:lnTo>
                  <a:pt x="5563488" y="835278"/>
                </a:lnTo>
                <a:lnTo>
                  <a:pt x="139192" y="835278"/>
                </a:lnTo>
                <a:lnTo>
                  <a:pt x="95211" y="828179"/>
                </a:lnTo>
                <a:lnTo>
                  <a:pt x="57003" y="808411"/>
                </a:lnTo>
                <a:lnTo>
                  <a:pt x="26867" y="778275"/>
                </a:lnTo>
                <a:lnTo>
                  <a:pt x="7099" y="740067"/>
                </a:lnTo>
                <a:lnTo>
                  <a:pt x="0" y="696087"/>
                </a:lnTo>
                <a:lnTo>
                  <a:pt x="0" y="139191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6" name="object 7"/>
          <p:cNvSpPr>
            <a:spLocks/>
          </p:cNvSpPr>
          <p:nvPr/>
        </p:nvSpPr>
        <p:spPr bwMode="auto">
          <a:xfrm>
            <a:off x="1413172" y="2754859"/>
            <a:ext cx="6227762" cy="252412"/>
          </a:xfrm>
          <a:custGeom>
            <a:avLst/>
            <a:gdLst>
              <a:gd name="T0" fmla="*/ 0 w 6228715"/>
              <a:gd name="T1" fmla="*/ 252642 h 252094"/>
              <a:gd name="T2" fmla="*/ 6226301 w 6228715"/>
              <a:gd name="T3" fmla="*/ 252642 h 252094"/>
              <a:gd name="T4" fmla="*/ 6226301 w 6228715"/>
              <a:gd name="T5" fmla="*/ 0 h 252094"/>
              <a:gd name="T6" fmla="*/ 0 w 6228715"/>
              <a:gd name="T7" fmla="*/ 0 h 252094"/>
              <a:gd name="T8" fmla="*/ 0 w 6228715"/>
              <a:gd name="T9" fmla="*/ 252642 h 2520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4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7" name="object 8"/>
          <p:cNvSpPr>
            <a:spLocks/>
          </p:cNvSpPr>
          <p:nvPr/>
        </p:nvSpPr>
        <p:spPr bwMode="auto">
          <a:xfrm>
            <a:off x="1394122" y="2747281"/>
            <a:ext cx="6227762" cy="250825"/>
          </a:xfrm>
          <a:custGeom>
            <a:avLst/>
            <a:gdLst>
              <a:gd name="T0" fmla="*/ 0 w 6228715"/>
              <a:gd name="T1" fmla="*/ 249475 h 252094"/>
              <a:gd name="T2" fmla="*/ 6226301 w 6228715"/>
              <a:gd name="T3" fmla="*/ 249475 h 252094"/>
              <a:gd name="T4" fmla="*/ 6226301 w 6228715"/>
              <a:gd name="T5" fmla="*/ 0 h 252094"/>
              <a:gd name="T6" fmla="*/ 0 w 6228715"/>
              <a:gd name="T7" fmla="*/ 0 h 252094"/>
              <a:gd name="T8" fmla="*/ 0 w 6228715"/>
              <a:gd name="T9" fmla="*/ 249475 h 2520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4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noFill/>
          <a:ln w="25400">
            <a:solidFill>
              <a:srgbClr val="5CB4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8" name="object 9"/>
          <p:cNvSpPr>
            <a:spLocks/>
          </p:cNvSpPr>
          <p:nvPr/>
        </p:nvSpPr>
        <p:spPr bwMode="auto">
          <a:xfrm>
            <a:off x="1326879" y="2323059"/>
            <a:ext cx="7570366" cy="1116335"/>
          </a:xfrm>
          <a:custGeom>
            <a:avLst/>
            <a:gdLst>
              <a:gd name="T0" fmla="*/ 5679537 w 5819140"/>
              <a:gd name="T1" fmla="*/ 0 h 842644"/>
              <a:gd name="T2" fmla="*/ 140492 w 5819140"/>
              <a:gd name="T3" fmla="*/ 0 h 842644"/>
              <a:gd name="T4" fmla="*/ 96076 w 5819140"/>
              <a:gd name="T5" fmla="*/ 7136 h 842644"/>
              <a:gd name="T6" fmla="*/ 57509 w 5819140"/>
              <a:gd name="T7" fmla="*/ 27012 h 842644"/>
              <a:gd name="T8" fmla="*/ 27100 w 5819140"/>
              <a:gd name="T9" fmla="*/ 57324 h 842644"/>
              <a:gd name="T10" fmla="*/ 7160 w 5819140"/>
              <a:gd name="T11" fmla="*/ 95767 h 842644"/>
              <a:gd name="T12" fmla="*/ 0 w 5819140"/>
              <a:gd name="T13" fmla="*/ 140039 h 842644"/>
              <a:gd name="T14" fmla="*/ 0 w 5819140"/>
              <a:gd name="T15" fmla="*/ 699816 h 842644"/>
              <a:gd name="T16" fmla="*/ 7160 w 5819140"/>
              <a:gd name="T17" fmla="*/ 744075 h 842644"/>
              <a:gd name="T18" fmla="*/ 27100 w 5819140"/>
              <a:gd name="T19" fmla="*/ 782486 h 842644"/>
              <a:gd name="T20" fmla="*/ 57509 w 5819140"/>
              <a:gd name="T21" fmla="*/ 812760 h 842644"/>
              <a:gd name="T22" fmla="*/ 96076 w 5819140"/>
              <a:gd name="T23" fmla="*/ 832604 h 842644"/>
              <a:gd name="T24" fmla="*/ 140492 w 5819140"/>
              <a:gd name="T25" fmla="*/ 839728 h 842644"/>
              <a:gd name="T26" fmla="*/ 5679537 w 5819140"/>
              <a:gd name="T27" fmla="*/ 839728 h 842644"/>
              <a:gd name="T28" fmla="*/ 5723938 w 5819140"/>
              <a:gd name="T29" fmla="*/ 832604 h 842644"/>
              <a:gd name="T30" fmla="*/ 5762474 w 5819140"/>
              <a:gd name="T31" fmla="*/ 812760 h 842644"/>
              <a:gd name="T32" fmla="*/ 5792846 w 5819140"/>
              <a:gd name="T33" fmla="*/ 782486 h 842644"/>
              <a:gd name="T34" fmla="*/ 5812754 w 5819140"/>
              <a:gd name="T35" fmla="*/ 744075 h 842644"/>
              <a:gd name="T36" fmla="*/ 5819902 w 5819140"/>
              <a:gd name="T37" fmla="*/ 699816 h 842644"/>
              <a:gd name="T38" fmla="*/ 5819902 w 5819140"/>
              <a:gd name="T39" fmla="*/ 140039 h 842644"/>
              <a:gd name="T40" fmla="*/ 5812754 w 5819140"/>
              <a:gd name="T41" fmla="*/ 95767 h 842644"/>
              <a:gd name="T42" fmla="*/ 5792846 w 5819140"/>
              <a:gd name="T43" fmla="*/ 57324 h 842644"/>
              <a:gd name="T44" fmla="*/ 5762474 w 5819140"/>
              <a:gd name="T45" fmla="*/ 27012 h 842644"/>
              <a:gd name="T46" fmla="*/ 5723938 w 5819140"/>
              <a:gd name="T47" fmla="*/ 7136 h 842644"/>
              <a:gd name="T48" fmla="*/ 5679537 w 5819140"/>
              <a:gd name="T49" fmla="*/ 0 h 8426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819140" h="842644">
                <a:moveTo>
                  <a:pt x="5678297" y="0"/>
                </a:moveTo>
                <a:lnTo>
                  <a:pt x="140462" y="0"/>
                </a:lnTo>
                <a:lnTo>
                  <a:pt x="96056" y="7158"/>
                </a:lnTo>
                <a:lnTo>
                  <a:pt x="57497" y="27094"/>
                </a:lnTo>
                <a:lnTo>
                  <a:pt x="27094" y="57497"/>
                </a:lnTo>
                <a:lnTo>
                  <a:pt x="7158" y="96056"/>
                </a:lnTo>
                <a:lnTo>
                  <a:pt x="0" y="140462"/>
                </a:lnTo>
                <a:lnTo>
                  <a:pt x="0" y="701928"/>
                </a:lnTo>
                <a:lnTo>
                  <a:pt x="7158" y="746321"/>
                </a:lnTo>
                <a:lnTo>
                  <a:pt x="27094" y="784848"/>
                </a:lnTo>
                <a:lnTo>
                  <a:pt x="57497" y="815214"/>
                </a:lnTo>
                <a:lnTo>
                  <a:pt x="96056" y="835118"/>
                </a:lnTo>
                <a:lnTo>
                  <a:pt x="140462" y="842263"/>
                </a:lnTo>
                <a:lnTo>
                  <a:pt x="5678297" y="842263"/>
                </a:lnTo>
                <a:lnTo>
                  <a:pt x="5722689" y="835118"/>
                </a:lnTo>
                <a:lnTo>
                  <a:pt x="5761216" y="815214"/>
                </a:lnTo>
                <a:lnTo>
                  <a:pt x="5791582" y="784848"/>
                </a:lnTo>
                <a:lnTo>
                  <a:pt x="5811486" y="746321"/>
                </a:lnTo>
                <a:lnTo>
                  <a:pt x="5818632" y="701928"/>
                </a:lnTo>
                <a:lnTo>
                  <a:pt x="5818632" y="140462"/>
                </a:lnTo>
                <a:lnTo>
                  <a:pt x="5811486" y="96056"/>
                </a:lnTo>
                <a:lnTo>
                  <a:pt x="5791582" y="57497"/>
                </a:lnTo>
                <a:lnTo>
                  <a:pt x="5761216" y="27094"/>
                </a:lnTo>
                <a:lnTo>
                  <a:pt x="5722689" y="7158"/>
                </a:lnTo>
                <a:lnTo>
                  <a:pt x="5678297" y="0"/>
                </a:lnTo>
                <a:close/>
              </a:path>
            </a:pathLst>
          </a:custGeom>
          <a:solidFill>
            <a:srgbClr val="76C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09" name="object 10"/>
          <p:cNvSpPr>
            <a:spLocks/>
          </p:cNvSpPr>
          <p:nvPr/>
        </p:nvSpPr>
        <p:spPr bwMode="auto">
          <a:xfrm>
            <a:off x="1269594" y="2322897"/>
            <a:ext cx="7618650" cy="1124272"/>
          </a:xfrm>
          <a:custGeom>
            <a:avLst/>
            <a:gdLst>
              <a:gd name="T0" fmla="*/ 0 w 5819140"/>
              <a:gd name="T1" fmla="*/ 140568 h 842644"/>
              <a:gd name="T2" fmla="*/ 7160 w 5819140"/>
              <a:gd name="T3" fmla="*/ 96128 h 842644"/>
              <a:gd name="T4" fmla="*/ 27100 w 5819140"/>
              <a:gd name="T5" fmla="*/ 57541 h 842644"/>
              <a:gd name="T6" fmla="*/ 57509 w 5819140"/>
              <a:gd name="T7" fmla="*/ 27114 h 842644"/>
              <a:gd name="T8" fmla="*/ 96076 w 5819140"/>
              <a:gd name="T9" fmla="*/ 7164 h 842644"/>
              <a:gd name="T10" fmla="*/ 140492 w 5819140"/>
              <a:gd name="T11" fmla="*/ 0 h 842644"/>
              <a:gd name="T12" fmla="*/ 5679537 w 5819140"/>
              <a:gd name="T13" fmla="*/ 0 h 842644"/>
              <a:gd name="T14" fmla="*/ 5723938 w 5819140"/>
              <a:gd name="T15" fmla="*/ 7164 h 842644"/>
              <a:gd name="T16" fmla="*/ 5762474 w 5819140"/>
              <a:gd name="T17" fmla="*/ 27114 h 842644"/>
              <a:gd name="T18" fmla="*/ 5792846 w 5819140"/>
              <a:gd name="T19" fmla="*/ 57541 h 842644"/>
              <a:gd name="T20" fmla="*/ 5812754 w 5819140"/>
              <a:gd name="T21" fmla="*/ 96128 h 842644"/>
              <a:gd name="T22" fmla="*/ 5819902 w 5819140"/>
              <a:gd name="T23" fmla="*/ 140568 h 842644"/>
              <a:gd name="T24" fmla="*/ 5819902 w 5819140"/>
              <a:gd name="T25" fmla="*/ 702458 h 842644"/>
              <a:gd name="T26" fmla="*/ 5812754 w 5819140"/>
              <a:gd name="T27" fmla="*/ 746885 h 842644"/>
              <a:gd name="T28" fmla="*/ 5792846 w 5819140"/>
              <a:gd name="T29" fmla="*/ 785440 h 842644"/>
              <a:gd name="T30" fmla="*/ 5762474 w 5819140"/>
              <a:gd name="T31" fmla="*/ 815830 h 842644"/>
              <a:gd name="T32" fmla="*/ 5723938 w 5819140"/>
              <a:gd name="T33" fmla="*/ 835748 h 842644"/>
              <a:gd name="T34" fmla="*/ 5679537 w 5819140"/>
              <a:gd name="T35" fmla="*/ 842899 h 842644"/>
              <a:gd name="T36" fmla="*/ 140492 w 5819140"/>
              <a:gd name="T37" fmla="*/ 842899 h 842644"/>
              <a:gd name="T38" fmla="*/ 96076 w 5819140"/>
              <a:gd name="T39" fmla="*/ 835748 h 842644"/>
              <a:gd name="T40" fmla="*/ 57509 w 5819140"/>
              <a:gd name="T41" fmla="*/ 815830 h 842644"/>
              <a:gd name="T42" fmla="*/ 27100 w 5819140"/>
              <a:gd name="T43" fmla="*/ 785440 h 842644"/>
              <a:gd name="T44" fmla="*/ 7160 w 5819140"/>
              <a:gd name="T45" fmla="*/ 746885 h 842644"/>
              <a:gd name="T46" fmla="*/ 0 w 5819140"/>
              <a:gd name="T47" fmla="*/ 702458 h 842644"/>
              <a:gd name="T48" fmla="*/ 0 w 5819140"/>
              <a:gd name="T49" fmla="*/ 140568 h 84264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819140" h="842644">
                <a:moveTo>
                  <a:pt x="0" y="140462"/>
                </a:moveTo>
                <a:lnTo>
                  <a:pt x="7158" y="96056"/>
                </a:lnTo>
                <a:lnTo>
                  <a:pt x="27094" y="57497"/>
                </a:lnTo>
                <a:lnTo>
                  <a:pt x="57497" y="27094"/>
                </a:lnTo>
                <a:lnTo>
                  <a:pt x="96056" y="7158"/>
                </a:lnTo>
                <a:lnTo>
                  <a:pt x="140462" y="0"/>
                </a:lnTo>
                <a:lnTo>
                  <a:pt x="5678297" y="0"/>
                </a:lnTo>
                <a:lnTo>
                  <a:pt x="5722689" y="7158"/>
                </a:lnTo>
                <a:lnTo>
                  <a:pt x="5761216" y="27094"/>
                </a:lnTo>
                <a:lnTo>
                  <a:pt x="5791582" y="57497"/>
                </a:lnTo>
                <a:lnTo>
                  <a:pt x="5811486" y="96056"/>
                </a:lnTo>
                <a:lnTo>
                  <a:pt x="5818632" y="140462"/>
                </a:lnTo>
                <a:lnTo>
                  <a:pt x="5818632" y="701928"/>
                </a:lnTo>
                <a:lnTo>
                  <a:pt x="5811486" y="746321"/>
                </a:lnTo>
                <a:lnTo>
                  <a:pt x="5791582" y="784848"/>
                </a:lnTo>
                <a:lnTo>
                  <a:pt x="5761216" y="815214"/>
                </a:lnTo>
                <a:lnTo>
                  <a:pt x="5722689" y="835118"/>
                </a:lnTo>
                <a:lnTo>
                  <a:pt x="5678297" y="842263"/>
                </a:lnTo>
                <a:lnTo>
                  <a:pt x="140462" y="842263"/>
                </a:lnTo>
                <a:lnTo>
                  <a:pt x="96056" y="835118"/>
                </a:lnTo>
                <a:lnTo>
                  <a:pt x="57497" y="815214"/>
                </a:lnTo>
                <a:lnTo>
                  <a:pt x="27094" y="784848"/>
                </a:lnTo>
                <a:lnTo>
                  <a:pt x="7158" y="746321"/>
                </a:lnTo>
                <a:lnTo>
                  <a:pt x="0" y="701928"/>
                </a:lnTo>
                <a:lnTo>
                  <a:pt x="0" y="140462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0" name="object 11"/>
          <p:cNvSpPr txBox="1">
            <a:spLocks noChangeArrowheads="1"/>
          </p:cNvSpPr>
          <p:nvPr/>
        </p:nvSpPr>
        <p:spPr bwMode="auto">
          <a:xfrm>
            <a:off x="1547745" y="2429554"/>
            <a:ext cx="55742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Переформатирование внутренней логистики поликлиники с навигацией потоков пациентов и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оптимизацией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рабочего пространства поликлиники</a:t>
            </a:r>
          </a:p>
        </p:txBody>
      </p:sp>
      <p:sp>
        <p:nvSpPr>
          <p:cNvPr id="25611" name="object 12"/>
          <p:cNvSpPr>
            <a:spLocks/>
          </p:cNvSpPr>
          <p:nvPr/>
        </p:nvSpPr>
        <p:spPr bwMode="auto">
          <a:xfrm>
            <a:off x="1394122" y="3808959"/>
            <a:ext cx="6227762" cy="252412"/>
          </a:xfrm>
          <a:custGeom>
            <a:avLst/>
            <a:gdLst>
              <a:gd name="T0" fmla="*/ 0 w 6228715"/>
              <a:gd name="T1" fmla="*/ 252640 h 252095"/>
              <a:gd name="T2" fmla="*/ 6226301 w 6228715"/>
              <a:gd name="T3" fmla="*/ 252640 h 252095"/>
              <a:gd name="T4" fmla="*/ 6226301 w 6228715"/>
              <a:gd name="T5" fmla="*/ 0 h 252095"/>
              <a:gd name="T6" fmla="*/ 0 w 6228715"/>
              <a:gd name="T7" fmla="*/ 0 h 252095"/>
              <a:gd name="T8" fmla="*/ 0 w 6228715"/>
              <a:gd name="T9" fmla="*/ 252640 h 252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5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2" name="object 13"/>
          <p:cNvSpPr>
            <a:spLocks/>
          </p:cNvSpPr>
          <p:nvPr/>
        </p:nvSpPr>
        <p:spPr bwMode="auto">
          <a:xfrm>
            <a:off x="1998181" y="3846390"/>
            <a:ext cx="6227762" cy="252412"/>
          </a:xfrm>
          <a:custGeom>
            <a:avLst/>
            <a:gdLst>
              <a:gd name="T0" fmla="*/ 0 w 6228715"/>
              <a:gd name="T1" fmla="*/ 252640 h 252095"/>
              <a:gd name="T2" fmla="*/ 6226301 w 6228715"/>
              <a:gd name="T3" fmla="*/ 252640 h 252095"/>
              <a:gd name="T4" fmla="*/ 6226301 w 6228715"/>
              <a:gd name="T5" fmla="*/ 0 h 252095"/>
              <a:gd name="T6" fmla="*/ 0 w 6228715"/>
              <a:gd name="T7" fmla="*/ 0 h 252095"/>
              <a:gd name="T8" fmla="*/ 0 w 6228715"/>
              <a:gd name="T9" fmla="*/ 252640 h 252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5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noFill/>
          <a:ln w="25400">
            <a:solidFill>
              <a:srgbClr val="A0C06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13" name="object 14"/>
          <p:cNvSpPr>
            <a:spLocks/>
          </p:cNvSpPr>
          <p:nvPr/>
        </p:nvSpPr>
        <p:spPr bwMode="auto">
          <a:xfrm>
            <a:off x="1398785" y="3634520"/>
            <a:ext cx="7489507" cy="983034"/>
          </a:xfrm>
          <a:custGeom>
            <a:avLst/>
            <a:gdLst>
              <a:gd name="T0" fmla="*/ 0 w 5721984"/>
              <a:gd name="T1" fmla="*/ 0 h 833120"/>
              <a:gd name="T2" fmla="*/ 5721984 w 5721984"/>
              <a:gd name="T3" fmla="*/ 833120 h 833120"/>
            </a:gdLst>
            <a:ahLst/>
            <a:cxnLst/>
            <a:rect l="T0" t="T1" r="T2" b="T3"/>
            <a:pathLst>
              <a:path w="5721984" h="833120">
                <a:moveTo>
                  <a:pt x="5582665" y="0"/>
                </a:moveTo>
                <a:lnTo>
                  <a:pt x="138811" y="0"/>
                </a:lnTo>
                <a:lnTo>
                  <a:pt x="94967" y="7084"/>
                </a:lnTo>
                <a:lnTo>
                  <a:pt x="56866" y="26806"/>
                </a:lnTo>
                <a:lnTo>
                  <a:pt x="26806" y="56866"/>
                </a:lnTo>
                <a:lnTo>
                  <a:pt x="7084" y="94967"/>
                </a:lnTo>
                <a:lnTo>
                  <a:pt x="0" y="138811"/>
                </a:lnTo>
                <a:lnTo>
                  <a:pt x="0" y="694055"/>
                </a:lnTo>
                <a:lnTo>
                  <a:pt x="7084" y="737947"/>
                </a:lnTo>
                <a:lnTo>
                  <a:pt x="26806" y="776054"/>
                </a:lnTo>
                <a:lnTo>
                  <a:pt x="56866" y="806096"/>
                </a:lnTo>
                <a:lnTo>
                  <a:pt x="94967" y="825793"/>
                </a:lnTo>
                <a:lnTo>
                  <a:pt x="138811" y="832866"/>
                </a:lnTo>
                <a:lnTo>
                  <a:pt x="5582665" y="832866"/>
                </a:lnTo>
                <a:lnTo>
                  <a:pt x="5626509" y="825793"/>
                </a:lnTo>
                <a:lnTo>
                  <a:pt x="5664610" y="806096"/>
                </a:lnTo>
                <a:lnTo>
                  <a:pt x="5694670" y="776054"/>
                </a:lnTo>
                <a:lnTo>
                  <a:pt x="5714392" y="737947"/>
                </a:lnTo>
                <a:lnTo>
                  <a:pt x="5721477" y="694055"/>
                </a:lnTo>
                <a:lnTo>
                  <a:pt x="5721477" y="138811"/>
                </a:lnTo>
                <a:lnTo>
                  <a:pt x="5714392" y="94967"/>
                </a:lnTo>
                <a:lnTo>
                  <a:pt x="5694670" y="56866"/>
                </a:lnTo>
                <a:lnTo>
                  <a:pt x="5664610" y="26806"/>
                </a:lnTo>
                <a:lnTo>
                  <a:pt x="5626509" y="7084"/>
                </a:lnTo>
                <a:lnTo>
                  <a:pt x="5582665" y="0"/>
                </a:lnTo>
                <a:close/>
              </a:path>
            </a:pathLst>
          </a:custGeom>
          <a:solidFill>
            <a:srgbClr val="ACC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buClr>
                <a:srgbClr val="006000"/>
              </a:buClr>
              <a:buSzPct val="150000"/>
              <a:tabLst>
                <a:tab pos="576263" algn="l"/>
              </a:tabLst>
            </a:pPr>
            <a:endParaRPr lang="ru-RU" sz="800" dirty="0">
              <a:solidFill>
                <a:srgbClr val="006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576263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эффективности рабочего времени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врачей-педиатров   </a:t>
            </a:r>
          </a:p>
          <a:p>
            <a:pPr>
              <a:tabLst>
                <a:tab pos="576263" algn="l"/>
              </a:tabLs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участковых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узких специалистов</a:t>
            </a:r>
          </a:p>
          <a:p>
            <a:pPr>
              <a:buClr>
                <a:srgbClr val="006000"/>
              </a:buClr>
              <a:buSzPct val="150000"/>
              <a:tabLst>
                <a:tab pos="576263" algn="l"/>
              </a:tabLst>
            </a:pPr>
            <a:endParaRPr lang="ru-RU" dirty="0">
              <a:solidFill>
                <a:srgbClr val="006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Clr>
                <a:srgbClr val="006000"/>
              </a:buClr>
              <a:buSzPct val="150000"/>
              <a:tabLst>
                <a:tab pos="576263" algn="l"/>
              </a:tabLst>
            </a:pPr>
            <a:r>
              <a:rPr lang="ru-RU" dirty="0">
                <a:solidFill>
                  <a:srgbClr val="006000"/>
                </a:solidFill>
                <a:ea typeface="Calibri" pitchFamily="34" charset="0"/>
                <a:cs typeface="Times New Roman" pitchFamily="18" charset="0"/>
              </a:rPr>
              <a:t>      </a:t>
            </a:r>
          </a:p>
        </p:txBody>
      </p:sp>
      <p:sp>
        <p:nvSpPr>
          <p:cNvPr id="25614" name="object 15"/>
          <p:cNvSpPr>
            <a:spLocks/>
          </p:cNvSpPr>
          <p:nvPr/>
        </p:nvSpPr>
        <p:spPr bwMode="auto">
          <a:xfrm>
            <a:off x="1335156" y="3658332"/>
            <a:ext cx="7571524" cy="959222"/>
          </a:xfrm>
          <a:custGeom>
            <a:avLst/>
            <a:gdLst>
              <a:gd name="T0" fmla="*/ 0 w 5721984"/>
              <a:gd name="T1" fmla="*/ 138917 h 833120"/>
              <a:gd name="T2" fmla="*/ 7082 w 5721984"/>
              <a:gd name="T3" fmla="*/ 95039 h 833120"/>
              <a:gd name="T4" fmla="*/ 26800 w 5721984"/>
              <a:gd name="T5" fmla="*/ 56910 h 833120"/>
              <a:gd name="T6" fmla="*/ 56854 w 5721984"/>
              <a:gd name="T7" fmla="*/ 26826 h 833120"/>
              <a:gd name="T8" fmla="*/ 94945 w 5721984"/>
              <a:gd name="T9" fmla="*/ 7090 h 833120"/>
              <a:gd name="T10" fmla="*/ 138781 w 5721984"/>
              <a:gd name="T11" fmla="*/ 0 h 833120"/>
              <a:gd name="T12" fmla="*/ 5581428 w 5721984"/>
              <a:gd name="T13" fmla="*/ 0 h 833120"/>
              <a:gd name="T14" fmla="*/ 5625263 w 5721984"/>
              <a:gd name="T15" fmla="*/ 7090 h 833120"/>
              <a:gd name="T16" fmla="*/ 5663354 w 5721984"/>
              <a:gd name="T17" fmla="*/ 26826 h 833120"/>
              <a:gd name="T18" fmla="*/ 5693408 w 5721984"/>
              <a:gd name="T19" fmla="*/ 56910 h 833120"/>
              <a:gd name="T20" fmla="*/ 5713126 w 5721984"/>
              <a:gd name="T21" fmla="*/ 95039 h 833120"/>
              <a:gd name="T22" fmla="*/ 5720209 w 5721984"/>
              <a:gd name="T23" fmla="*/ 138917 h 833120"/>
              <a:gd name="T24" fmla="*/ 5720209 w 5721984"/>
              <a:gd name="T25" fmla="*/ 694585 h 833120"/>
              <a:gd name="T26" fmla="*/ 5713126 w 5721984"/>
              <a:gd name="T27" fmla="*/ 738511 h 833120"/>
              <a:gd name="T28" fmla="*/ 5693408 w 5721984"/>
              <a:gd name="T29" fmla="*/ 776646 h 833120"/>
              <a:gd name="T30" fmla="*/ 5663354 w 5721984"/>
              <a:gd name="T31" fmla="*/ 806712 h 833120"/>
              <a:gd name="T32" fmla="*/ 5625263 w 5721984"/>
              <a:gd name="T33" fmla="*/ 826423 h 833120"/>
              <a:gd name="T34" fmla="*/ 5581428 w 5721984"/>
              <a:gd name="T35" fmla="*/ 833502 h 833120"/>
              <a:gd name="T36" fmla="*/ 138781 w 5721984"/>
              <a:gd name="T37" fmla="*/ 833502 h 833120"/>
              <a:gd name="T38" fmla="*/ 94945 w 5721984"/>
              <a:gd name="T39" fmla="*/ 826423 h 833120"/>
              <a:gd name="T40" fmla="*/ 56854 w 5721984"/>
              <a:gd name="T41" fmla="*/ 806712 h 833120"/>
              <a:gd name="T42" fmla="*/ 26800 w 5721984"/>
              <a:gd name="T43" fmla="*/ 776646 h 833120"/>
              <a:gd name="T44" fmla="*/ 7082 w 5721984"/>
              <a:gd name="T45" fmla="*/ 738511 h 833120"/>
              <a:gd name="T46" fmla="*/ 0 w 5721984"/>
              <a:gd name="T47" fmla="*/ 694585 h 833120"/>
              <a:gd name="T48" fmla="*/ 0 w 5721984"/>
              <a:gd name="T49" fmla="*/ 138917 h 8331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721984" h="833120">
                <a:moveTo>
                  <a:pt x="0" y="138811"/>
                </a:moveTo>
                <a:lnTo>
                  <a:pt x="7084" y="94967"/>
                </a:lnTo>
                <a:lnTo>
                  <a:pt x="26806" y="56866"/>
                </a:lnTo>
                <a:lnTo>
                  <a:pt x="56866" y="26806"/>
                </a:lnTo>
                <a:lnTo>
                  <a:pt x="94967" y="7084"/>
                </a:lnTo>
                <a:lnTo>
                  <a:pt x="138811" y="0"/>
                </a:lnTo>
                <a:lnTo>
                  <a:pt x="5582665" y="0"/>
                </a:lnTo>
                <a:lnTo>
                  <a:pt x="5626509" y="7084"/>
                </a:lnTo>
                <a:lnTo>
                  <a:pt x="5664610" y="26806"/>
                </a:lnTo>
                <a:lnTo>
                  <a:pt x="5694670" y="56866"/>
                </a:lnTo>
                <a:lnTo>
                  <a:pt x="5714392" y="94967"/>
                </a:lnTo>
                <a:lnTo>
                  <a:pt x="5721477" y="138811"/>
                </a:lnTo>
                <a:lnTo>
                  <a:pt x="5721477" y="694055"/>
                </a:lnTo>
                <a:lnTo>
                  <a:pt x="5714392" y="737947"/>
                </a:lnTo>
                <a:lnTo>
                  <a:pt x="5694670" y="776054"/>
                </a:lnTo>
                <a:lnTo>
                  <a:pt x="5664610" y="806096"/>
                </a:lnTo>
                <a:lnTo>
                  <a:pt x="5626509" y="825793"/>
                </a:lnTo>
                <a:lnTo>
                  <a:pt x="5582665" y="832866"/>
                </a:lnTo>
                <a:lnTo>
                  <a:pt x="138811" y="832866"/>
                </a:lnTo>
                <a:lnTo>
                  <a:pt x="94967" y="825793"/>
                </a:lnTo>
                <a:lnTo>
                  <a:pt x="56866" y="806096"/>
                </a:lnTo>
                <a:lnTo>
                  <a:pt x="26806" y="776054"/>
                </a:lnTo>
                <a:lnTo>
                  <a:pt x="7084" y="737947"/>
                </a:lnTo>
                <a:lnTo>
                  <a:pt x="0" y="694055"/>
                </a:lnTo>
                <a:lnTo>
                  <a:pt x="0" y="138811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20" name="object 27"/>
          <p:cNvSpPr>
            <a:spLocks/>
          </p:cNvSpPr>
          <p:nvPr/>
        </p:nvSpPr>
        <p:spPr bwMode="auto">
          <a:xfrm>
            <a:off x="1443697" y="5049546"/>
            <a:ext cx="6227762" cy="252412"/>
          </a:xfrm>
          <a:custGeom>
            <a:avLst/>
            <a:gdLst>
              <a:gd name="T0" fmla="*/ 0 w 6228715"/>
              <a:gd name="T1" fmla="*/ 252640 h 252095"/>
              <a:gd name="T2" fmla="*/ 6226301 w 6228715"/>
              <a:gd name="T3" fmla="*/ 252640 h 252095"/>
              <a:gd name="T4" fmla="*/ 6226301 w 6228715"/>
              <a:gd name="T5" fmla="*/ 0 h 252095"/>
              <a:gd name="T6" fmla="*/ 0 w 6228715"/>
              <a:gd name="T7" fmla="*/ 0 h 252095"/>
              <a:gd name="T8" fmla="*/ 0 w 6228715"/>
              <a:gd name="T9" fmla="*/ 252640 h 252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5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FFFFFF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21" name="object 28"/>
          <p:cNvSpPr>
            <a:spLocks/>
          </p:cNvSpPr>
          <p:nvPr/>
        </p:nvSpPr>
        <p:spPr bwMode="auto">
          <a:xfrm>
            <a:off x="1547664" y="5049546"/>
            <a:ext cx="6229350" cy="252412"/>
          </a:xfrm>
          <a:custGeom>
            <a:avLst/>
            <a:gdLst>
              <a:gd name="T0" fmla="*/ 0 w 6228715"/>
              <a:gd name="T1" fmla="*/ 252640 h 252095"/>
              <a:gd name="T2" fmla="*/ 6229477 w 6228715"/>
              <a:gd name="T3" fmla="*/ 252640 h 252095"/>
              <a:gd name="T4" fmla="*/ 6229477 w 6228715"/>
              <a:gd name="T5" fmla="*/ 0 h 252095"/>
              <a:gd name="T6" fmla="*/ 0 w 6228715"/>
              <a:gd name="T7" fmla="*/ 0 h 252095"/>
              <a:gd name="T8" fmla="*/ 0 w 6228715"/>
              <a:gd name="T9" fmla="*/ 252640 h 2520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28715" h="252095">
                <a:moveTo>
                  <a:pt x="0" y="252006"/>
                </a:moveTo>
                <a:lnTo>
                  <a:pt x="6228207" y="252006"/>
                </a:lnTo>
                <a:lnTo>
                  <a:pt x="6228207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noFill/>
          <a:ln w="25400">
            <a:solidFill>
              <a:srgbClr val="87DC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22" name="object 29"/>
          <p:cNvSpPr>
            <a:spLocks/>
          </p:cNvSpPr>
          <p:nvPr/>
        </p:nvSpPr>
        <p:spPr bwMode="auto">
          <a:xfrm>
            <a:off x="1355366" y="4857731"/>
            <a:ext cx="7551315" cy="888454"/>
          </a:xfrm>
          <a:custGeom>
            <a:avLst/>
            <a:gdLst>
              <a:gd name="T0" fmla="*/ 5593744 w 5721984"/>
              <a:gd name="T1" fmla="*/ 0 h 758825"/>
              <a:gd name="T2" fmla="*/ 126464 w 5721984"/>
              <a:gd name="T3" fmla="*/ 0 h 758825"/>
              <a:gd name="T4" fmla="*/ 77241 w 5721984"/>
              <a:gd name="T5" fmla="*/ 9935 h 758825"/>
              <a:gd name="T6" fmla="*/ 37044 w 5721984"/>
              <a:gd name="T7" fmla="*/ 37030 h 758825"/>
              <a:gd name="T8" fmla="*/ 9939 w 5721984"/>
              <a:gd name="T9" fmla="*/ 77216 h 758825"/>
              <a:gd name="T10" fmla="*/ 0 w 5721984"/>
              <a:gd name="T11" fmla="*/ 126428 h 758825"/>
              <a:gd name="T12" fmla="*/ 0 w 5721984"/>
              <a:gd name="T13" fmla="*/ 632117 h 758825"/>
              <a:gd name="T14" fmla="*/ 9939 w 5721984"/>
              <a:gd name="T15" fmla="*/ 681328 h 758825"/>
              <a:gd name="T16" fmla="*/ 37044 w 5721984"/>
              <a:gd name="T17" fmla="*/ 721515 h 758825"/>
              <a:gd name="T18" fmla="*/ 77241 w 5721984"/>
              <a:gd name="T19" fmla="*/ 748610 h 758825"/>
              <a:gd name="T20" fmla="*/ 126464 w 5721984"/>
              <a:gd name="T21" fmla="*/ 758545 h 758825"/>
              <a:gd name="T22" fmla="*/ 5593744 w 5721984"/>
              <a:gd name="T23" fmla="*/ 758545 h 758825"/>
              <a:gd name="T24" fmla="*/ 5642967 w 5721984"/>
              <a:gd name="T25" fmla="*/ 748610 h 758825"/>
              <a:gd name="T26" fmla="*/ 5683164 w 5721984"/>
              <a:gd name="T27" fmla="*/ 721515 h 758825"/>
              <a:gd name="T28" fmla="*/ 5710269 w 5721984"/>
              <a:gd name="T29" fmla="*/ 681328 h 758825"/>
              <a:gd name="T30" fmla="*/ 5720209 w 5721984"/>
              <a:gd name="T31" fmla="*/ 632117 h 758825"/>
              <a:gd name="T32" fmla="*/ 5720209 w 5721984"/>
              <a:gd name="T33" fmla="*/ 126428 h 758825"/>
              <a:gd name="T34" fmla="*/ 5710269 w 5721984"/>
              <a:gd name="T35" fmla="*/ 77216 h 758825"/>
              <a:gd name="T36" fmla="*/ 5683164 w 5721984"/>
              <a:gd name="T37" fmla="*/ 37030 h 758825"/>
              <a:gd name="T38" fmla="*/ 5642967 w 5721984"/>
              <a:gd name="T39" fmla="*/ 9935 h 758825"/>
              <a:gd name="T40" fmla="*/ 5593744 w 5721984"/>
              <a:gd name="T41" fmla="*/ 0 h 7588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21984" h="758825">
                <a:moveTo>
                  <a:pt x="5594984" y="0"/>
                </a:moveTo>
                <a:lnTo>
                  <a:pt x="126492" y="0"/>
                </a:lnTo>
                <a:lnTo>
                  <a:pt x="77259" y="9935"/>
                </a:lnTo>
                <a:lnTo>
                  <a:pt x="37052" y="37030"/>
                </a:lnTo>
                <a:lnTo>
                  <a:pt x="9941" y="77216"/>
                </a:lnTo>
                <a:lnTo>
                  <a:pt x="0" y="126428"/>
                </a:lnTo>
                <a:lnTo>
                  <a:pt x="0" y="632117"/>
                </a:lnTo>
                <a:lnTo>
                  <a:pt x="9941" y="681328"/>
                </a:lnTo>
                <a:lnTo>
                  <a:pt x="37052" y="721515"/>
                </a:lnTo>
                <a:lnTo>
                  <a:pt x="77259" y="748610"/>
                </a:lnTo>
                <a:lnTo>
                  <a:pt x="126492" y="758545"/>
                </a:lnTo>
                <a:lnTo>
                  <a:pt x="5594984" y="758545"/>
                </a:lnTo>
                <a:lnTo>
                  <a:pt x="5644217" y="748610"/>
                </a:lnTo>
                <a:lnTo>
                  <a:pt x="5684424" y="721515"/>
                </a:lnTo>
                <a:lnTo>
                  <a:pt x="5711535" y="681328"/>
                </a:lnTo>
                <a:lnTo>
                  <a:pt x="5721477" y="632117"/>
                </a:lnTo>
                <a:lnTo>
                  <a:pt x="5721477" y="126428"/>
                </a:lnTo>
                <a:lnTo>
                  <a:pt x="5711535" y="77216"/>
                </a:lnTo>
                <a:lnTo>
                  <a:pt x="5684424" y="37030"/>
                </a:lnTo>
                <a:lnTo>
                  <a:pt x="5644217" y="9935"/>
                </a:lnTo>
                <a:lnTo>
                  <a:pt x="5594984" y="0"/>
                </a:lnTo>
                <a:close/>
              </a:path>
            </a:pathLst>
          </a:custGeom>
          <a:solidFill>
            <a:srgbClr val="87D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23" name="object 30"/>
          <p:cNvSpPr>
            <a:spLocks/>
          </p:cNvSpPr>
          <p:nvPr/>
        </p:nvSpPr>
        <p:spPr bwMode="auto">
          <a:xfrm>
            <a:off x="1353166" y="4846570"/>
            <a:ext cx="7551314" cy="888455"/>
          </a:xfrm>
          <a:custGeom>
            <a:avLst/>
            <a:gdLst>
              <a:gd name="T0" fmla="*/ 0 w 5721984"/>
              <a:gd name="T1" fmla="*/ 126428 h 758825"/>
              <a:gd name="T2" fmla="*/ 9939 w 5721984"/>
              <a:gd name="T3" fmla="*/ 77216 h 758825"/>
              <a:gd name="T4" fmla="*/ 37044 w 5721984"/>
              <a:gd name="T5" fmla="*/ 37030 h 758825"/>
              <a:gd name="T6" fmla="*/ 77241 w 5721984"/>
              <a:gd name="T7" fmla="*/ 9935 h 758825"/>
              <a:gd name="T8" fmla="*/ 126464 w 5721984"/>
              <a:gd name="T9" fmla="*/ 0 h 758825"/>
              <a:gd name="T10" fmla="*/ 5593744 w 5721984"/>
              <a:gd name="T11" fmla="*/ 0 h 758825"/>
              <a:gd name="T12" fmla="*/ 5642967 w 5721984"/>
              <a:gd name="T13" fmla="*/ 9935 h 758825"/>
              <a:gd name="T14" fmla="*/ 5683164 w 5721984"/>
              <a:gd name="T15" fmla="*/ 37030 h 758825"/>
              <a:gd name="T16" fmla="*/ 5710269 w 5721984"/>
              <a:gd name="T17" fmla="*/ 77216 h 758825"/>
              <a:gd name="T18" fmla="*/ 5720209 w 5721984"/>
              <a:gd name="T19" fmla="*/ 126428 h 758825"/>
              <a:gd name="T20" fmla="*/ 5720209 w 5721984"/>
              <a:gd name="T21" fmla="*/ 632117 h 758825"/>
              <a:gd name="T22" fmla="*/ 5710269 w 5721984"/>
              <a:gd name="T23" fmla="*/ 681328 h 758825"/>
              <a:gd name="T24" fmla="*/ 5683164 w 5721984"/>
              <a:gd name="T25" fmla="*/ 721515 h 758825"/>
              <a:gd name="T26" fmla="*/ 5642967 w 5721984"/>
              <a:gd name="T27" fmla="*/ 748610 h 758825"/>
              <a:gd name="T28" fmla="*/ 5593744 w 5721984"/>
              <a:gd name="T29" fmla="*/ 758545 h 758825"/>
              <a:gd name="T30" fmla="*/ 126464 w 5721984"/>
              <a:gd name="T31" fmla="*/ 758545 h 758825"/>
              <a:gd name="T32" fmla="*/ 77241 w 5721984"/>
              <a:gd name="T33" fmla="*/ 748610 h 758825"/>
              <a:gd name="T34" fmla="*/ 37044 w 5721984"/>
              <a:gd name="T35" fmla="*/ 721515 h 758825"/>
              <a:gd name="T36" fmla="*/ 9939 w 5721984"/>
              <a:gd name="T37" fmla="*/ 681328 h 758825"/>
              <a:gd name="T38" fmla="*/ 0 w 5721984"/>
              <a:gd name="T39" fmla="*/ 632117 h 758825"/>
              <a:gd name="T40" fmla="*/ 0 w 5721984"/>
              <a:gd name="T41" fmla="*/ 126428 h 7588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721984" h="758825">
                <a:moveTo>
                  <a:pt x="0" y="126428"/>
                </a:moveTo>
                <a:lnTo>
                  <a:pt x="9941" y="77216"/>
                </a:lnTo>
                <a:lnTo>
                  <a:pt x="37052" y="37030"/>
                </a:lnTo>
                <a:lnTo>
                  <a:pt x="77259" y="9935"/>
                </a:lnTo>
                <a:lnTo>
                  <a:pt x="126492" y="0"/>
                </a:lnTo>
                <a:lnTo>
                  <a:pt x="5594984" y="0"/>
                </a:lnTo>
                <a:lnTo>
                  <a:pt x="5644217" y="9935"/>
                </a:lnTo>
                <a:lnTo>
                  <a:pt x="5684424" y="37030"/>
                </a:lnTo>
                <a:lnTo>
                  <a:pt x="5711535" y="77216"/>
                </a:lnTo>
                <a:lnTo>
                  <a:pt x="5721477" y="126428"/>
                </a:lnTo>
                <a:lnTo>
                  <a:pt x="5721477" y="632117"/>
                </a:lnTo>
                <a:lnTo>
                  <a:pt x="5711535" y="681328"/>
                </a:lnTo>
                <a:lnTo>
                  <a:pt x="5684424" y="721515"/>
                </a:lnTo>
                <a:lnTo>
                  <a:pt x="5644217" y="748610"/>
                </a:lnTo>
                <a:lnTo>
                  <a:pt x="5594984" y="758545"/>
                </a:lnTo>
                <a:lnTo>
                  <a:pt x="126492" y="758545"/>
                </a:lnTo>
                <a:lnTo>
                  <a:pt x="77259" y="748610"/>
                </a:lnTo>
                <a:lnTo>
                  <a:pt x="37052" y="721515"/>
                </a:lnTo>
                <a:lnTo>
                  <a:pt x="9941" y="681328"/>
                </a:lnTo>
                <a:lnTo>
                  <a:pt x="0" y="632117"/>
                </a:lnTo>
                <a:lnTo>
                  <a:pt x="0" y="126428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24" name="object 31"/>
          <p:cNvSpPr txBox="1">
            <a:spLocks noChangeArrowheads="1"/>
          </p:cNvSpPr>
          <p:nvPr/>
        </p:nvSpPr>
        <p:spPr bwMode="auto">
          <a:xfrm>
            <a:off x="1547741" y="4965863"/>
            <a:ext cx="71287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Совершенствование  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профилактической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 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83973"/>
              </p:ext>
            </p:extLst>
          </p:nvPr>
        </p:nvGraphicFramePr>
        <p:xfrm>
          <a:off x="101601" y="109538"/>
          <a:ext cx="8928100" cy="777968"/>
        </p:xfrm>
        <a:graphic>
          <a:graphicData uri="http://schemas.openxmlformats.org/drawingml/2006/table">
            <a:tbl>
              <a:tblPr/>
              <a:tblGrid>
                <a:gridCol w="2166143"/>
                <a:gridCol w="6761957"/>
              </a:tblGrid>
              <a:tr h="777968">
                <a:tc>
                  <a:txBody>
                    <a:bodyPr/>
                    <a:lstStyle/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«БЕРЕЖЛИВАЯ ПОЛИКЛИНИКА»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6F3C"/>
                    </a:solidFill>
                  </a:tcPr>
                </a:tc>
                <a:tc>
                  <a:txBody>
                    <a:bodyPr/>
                    <a:lstStyle/>
                    <a:p>
                      <a:pPr marL="18557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</a:tbl>
          </a:graphicData>
        </a:graphic>
      </p:graphicFrame>
      <p:sp>
        <p:nvSpPr>
          <p:cNvPr id="25633" name="object 33"/>
          <p:cNvSpPr>
            <a:spLocks/>
          </p:cNvSpPr>
          <p:nvPr/>
        </p:nvSpPr>
        <p:spPr bwMode="auto">
          <a:xfrm>
            <a:off x="395709" y="1349925"/>
            <a:ext cx="720725" cy="769937"/>
          </a:xfrm>
          <a:custGeom>
            <a:avLst/>
            <a:gdLst>
              <a:gd name="T0" fmla="*/ 0 w 720089"/>
              <a:gd name="T1" fmla="*/ 119718 h 770889"/>
              <a:gd name="T2" fmla="*/ 9445 w 720089"/>
              <a:gd name="T3" fmla="*/ 73113 h 770889"/>
              <a:gd name="T4" fmla="*/ 35209 w 720089"/>
              <a:gd name="T5" fmla="*/ 35061 h 770889"/>
              <a:gd name="T6" fmla="*/ 73424 w 720089"/>
              <a:gd name="T7" fmla="*/ 9405 h 770889"/>
              <a:gd name="T8" fmla="*/ 120227 w 720089"/>
              <a:gd name="T9" fmla="*/ 0 h 770889"/>
              <a:gd name="T10" fmla="*/ 601008 w 720089"/>
              <a:gd name="T11" fmla="*/ 0 h 770889"/>
              <a:gd name="T12" fmla="*/ 647811 w 720089"/>
              <a:gd name="T13" fmla="*/ 9405 h 770889"/>
              <a:gd name="T14" fmla="*/ 686025 w 720089"/>
              <a:gd name="T15" fmla="*/ 35061 h 770889"/>
              <a:gd name="T16" fmla="*/ 711789 w 720089"/>
              <a:gd name="T17" fmla="*/ 73113 h 770889"/>
              <a:gd name="T18" fmla="*/ 721235 w 720089"/>
              <a:gd name="T19" fmla="*/ 119718 h 770889"/>
              <a:gd name="T20" fmla="*/ 721235 w 720089"/>
              <a:gd name="T21" fmla="*/ 648761 h 770889"/>
              <a:gd name="T22" fmla="*/ 711789 w 720089"/>
              <a:gd name="T23" fmla="*/ 695366 h 770889"/>
              <a:gd name="T24" fmla="*/ 686025 w 720089"/>
              <a:gd name="T25" fmla="*/ 733419 h 770889"/>
              <a:gd name="T26" fmla="*/ 647811 w 720089"/>
              <a:gd name="T27" fmla="*/ 759073 h 770889"/>
              <a:gd name="T28" fmla="*/ 601008 w 720089"/>
              <a:gd name="T29" fmla="*/ 768480 h 770889"/>
              <a:gd name="T30" fmla="*/ 120227 w 720089"/>
              <a:gd name="T31" fmla="*/ 768480 h 770889"/>
              <a:gd name="T32" fmla="*/ 73424 w 720089"/>
              <a:gd name="T33" fmla="*/ 759073 h 770889"/>
              <a:gd name="T34" fmla="*/ 35209 w 720089"/>
              <a:gd name="T35" fmla="*/ 733419 h 770889"/>
              <a:gd name="T36" fmla="*/ 9445 w 720089"/>
              <a:gd name="T37" fmla="*/ 695366 h 770889"/>
              <a:gd name="T38" fmla="*/ 0 w 720089"/>
              <a:gd name="T39" fmla="*/ 648761 h 770889"/>
              <a:gd name="T40" fmla="*/ 0 w 720089"/>
              <a:gd name="T41" fmla="*/ 119718 h 7708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20089" h="770889">
                <a:moveTo>
                  <a:pt x="0" y="120014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5" y="0"/>
                </a:lnTo>
                <a:lnTo>
                  <a:pt x="599948" y="0"/>
                </a:lnTo>
                <a:lnTo>
                  <a:pt x="646668" y="9429"/>
                </a:lnTo>
                <a:lnTo>
                  <a:pt x="684815" y="35147"/>
                </a:lnTo>
                <a:lnTo>
                  <a:pt x="710533" y="73294"/>
                </a:lnTo>
                <a:lnTo>
                  <a:pt x="719963" y="120014"/>
                </a:lnTo>
                <a:lnTo>
                  <a:pt x="719963" y="650366"/>
                </a:lnTo>
                <a:lnTo>
                  <a:pt x="710533" y="697087"/>
                </a:lnTo>
                <a:lnTo>
                  <a:pt x="684815" y="735234"/>
                </a:lnTo>
                <a:lnTo>
                  <a:pt x="646668" y="760952"/>
                </a:lnTo>
                <a:lnTo>
                  <a:pt x="599948" y="770381"/>
                </a:lnTo>
                <a:lnTo>
                  <a:pt x="120015" y="770381"/>
                </a:lnTo>
                <a:lnTo>
                  <a:pt x="73294" y="760952"/>
                </a:lnTo>
                <a:lnTo>
                  <a:pt x="35147" y="735234"/>
                </a:lnTo>
                <a:lnTo>
                  <a:pt x="9429" y="697087"/>
                </a:lnTo>
                <a:lnTo>
                  <a:pt x="0" y="650366"/>
                </a:lnTo>
                <a:lnTo>
                  <a:pt x="0" y="12001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800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34" name="object 34"/>
          <p:cNvSpPr>
            <a:spLocks/>
          </p:cNvSpPr>
          <p:nvPr/>
        </p:nvSpPr>
        <p:spPr bwMode="auto">
          <a:xfrm>
            <a:off x="390683" y="2486930"/>
            <a:ext cx="719137" cy="771525"/>
          </a:xfrm>
          <a:custGeom>
            <a:avLst/>
            <a:gdLst>
              <a:gd name="T0" fmla="*/ 0 w 720089"/>
              <a:gd name="T1" fmla="*/ 120212 h 770889"/>
              <a:gd name="T2" fmla="*/ 9405 w 720089"/>
              <a:gd name="T3" fmla="*/ 73415 h 770889"/>
              <a:gd name="T4" fmla="*/ 35055 w 720089"/>
              <a:gd name="T5" fmla="*/ 35205 h 770889"/>
              <a:gd name="T6" fmla="*/ 73100 w 720089"/>
              <a:gd name="T7" fmla="*/ 9445 h 770889"/>
              <a:gd name="T8" fmla="*/ 119697 w 720089"/>
              <a:gd name="T9" fmla="*/ 0 h 770889"/>
              <a:gd name="T10" fmla="*/ 598362 w 720089"/>
              <a:gd name="T11" fmla="*/ 0 h 770889"/>
              <a:gd name="T12" fmla="*/ 644978 w 720089"/>
              <a:gd name="T13" fmla="*/ 9445 h 770889"/>
              <a:gd name="T14" fmla="*/ 683070 w 720089"/>
              <a:gd name="T15" fmla="*/ 35205 h 770889"/>
              <a:gd name="T16" fmla="*/ 708762 w 720089"/>
              <a:gd name="T17" fmla="*/ 73415 h 770889"/>
              <a:gd name="T18" fmla="*/ 718186 w 720089"/>
              <a:gd name="T19" fmla="*/ 120212 h 770889"/>
              <a:gd name="T20" fmla="*/ 718186 w 720089"/>
              <a:gd name="T21" fmla="*/ 651440 h 770889"/>
              <a:gd name="T22" fmla="*/ 708762 w 720089"/>
              <a:gd name="T23" fmla="*/ 698238 h 770889"/>
              <a:gd name="T24" fmla="*/ 683070 w 720089"/>
              <a:gd name="T25" fmla="*/ 736448 h 770889"/>
              <a:gd name="T26" fmla="*/ 644978 w 720089"/>
              <a:gd name="T27" fmla="*/ 762208 h 770889"/>
              <a:gd name="T28" fmla="*/ 598362 w 720089"/>
              <a:gd name="T29" fmla="*/ 771653 h 770889"/>
              <a:gd name="T30" fmla="*/ 119697 w 720089"/>
              <a:gd name="T31" fmla="*/ 771653 h 770889"/>
              <a:gd name="T32" fmla="*/ 73100 w 720089"/>
              <a:gd name="T33" fmla="*/ 762208 h 770889"/>
              <a:gd name="T34" fmla="*/ 35055 w 720089"/>
              <a:gd name="T35" fmla="*/ 736448 h 770889"/>
              <a:gd name="T36" fmla="*/ 9405 w 720089"/>
              <a:gd name="T37" fmla="*/ 698238 h 770889"/>
              <a:gd name="T38" fmla="*/ 0 w 720089"/>
              <a:gd name="T39" fmla="*/ 651440 h 770889"/>
              <a:gd name="T40" fmla="*/ 0 w 720089"/>
              <a:gd name="T41" fmla="*/ 120212 h 7708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20089" h="770889">
                <a:moveTo>
                  <a:pt x="0" y="120014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4" y="0"/>
                </a:lnTo>
                <a:lnTo>
                  <a:pt x="599947" y="0"/>
                </a:lnTo>
                <a:lnTo>
                  <a:pt x="646687" y="9429"/>
                </a:lnTo>
                <a:lnTo>
                  <a:pt x="684879" y="35147"/>
                </a:lnTo>
                <a:lnTo>
                  <a:pt x="710640" y="73294"/>
                </a:lnTo>
                <a:lnTo>
                  <a:pt x="720089" y="120014"/>
                </a:lnTo>
                <a:lnTo>
                  <a:pt x="720089" y="650366"/>
                </a:lnTo>
                <a:lnTo>
                  <a:pt x="710640" y="697087"/>
                </a:lnTo>
                <a:lnTo>
                  <a:pt x="684879" y="735234"/>
                </a:lnTo>
                <a:lnTo>
                  <a:pt x="646687" y="760952"/>
                </a:lnTo>
                <a:lnTo>
                  <a:pt x="599947" y="770381"/>
                </a:lnTo>
                <a:lnTo>
                  <a:pt x="120014" y="770381"/>
                </a:lnTo>
                <a:lnTo>
                  <a:pt x="73294" y="760952"/>
                </a:lnTo>
                <a:lnTo>
                  <a:pt x="35147" y="735234"/>
                </a:lnTo>
                <a:lnTo>
                  <a:pt x="9429" y="697087"/>
                </a:lnTo>
                <a:lnTo>
                  <a:pt x="0" y="650366"/>
                </a:lnTo>
                <a:lnTo>
                  <a:pt x="0" y="12001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30859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35" name="object 35"/>
          <p:cNvSpPr txBox="1">
            <a:spLocks noChangeArrowheads="1"/>
          </p:cNvSpPr>
          <p:nvPr/>
        </p:nvSpPr>
        <p:spPr bwMode="auto">
          <a:xfrm>
            <a:off x="602855" y="2567892"/>
            <a:ext cx="2571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3BA1B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endParaRPr lang="ru-RU" sz="36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36" name="object 36"/>
          <p:cNvSpPr>
            <a:spLocks/>
          </p:cNvSpPr>
          <p:nvPr/>
        </p:nvSpPr>
        <p:spPr bwMode="auto">
          <a:xfrm>
            <a:off x="416316" y="3641725"/>
            <a:ext cx="720725" cy="769938"/>
          </a:xfrm>
          <a:custGeom>
            <a:avLst/>
            <a:gdLst>
              <a:gd name="T0" fmla="*/ 0 w 720089"/>
              <a:gd name="T1" fmla="*/ 119718 h 770889"/>
              <a:gd name="T2" fmla="*/ 9445 w 720089"/>
              <a:gd name="T3" fmla="*/ 73114 h 770889"/>
              <a:gd name="T4" fmla="*/ 35209 w 720089"/>
              <a:gd name="T5" fmla="*/ 35061 h 770889"/>
              <a:gd name="T6" fmla="*/ 73424 w 720089"/>
              <a:gd name="T7" fmla="*/ 9405 h 770889"/>
              <a:gd name="T8" fmla="*/ 120226 w 720089"/>
              <a:gd name="T9" fmla="*/ 0 h 770889"/>
              <a:gd name="T10" fmla="*/ 601135 w 720089"/>
              <a:gd name="T11" fmla="*/ 0 h 770889"/>
              <a:gd name="T12" fmla="*/ 647938 w 720089"/>
              <a:gd name="T13" fmla="*/ 9405 h 770889"/>
              <a:gd name="T14" fmla="*/ 686152 w 720089"/>
              <a:gd name="T15" fmla="*/ 35061 h 770889"/>
              <a:gd name="T16" fmla="*/ 711916 w 720089"/>
              <a:gd name="T17" fmla="*/ 73114 h 770889"/>
              <a:gd name="T18" fmla="*/ 721362 w 720089"/>
              <a:gd name="T19" fmla="*/ 119718 h 770889"/>
              <a:gd name="T20" fmla="*/ 721362 w 720089"/>
              <a:gd name="T21" fmla="*/ 648764 h 770889"/>
              <a:gd name="T22" fmla="*/ 711916 w 720089"/>
              <a:gd name="T23" fmla="*/ 695368 h 770889"/>
              <a:gd name="T24" fmla="*/ 686152 w 720089"/>
              <a:gd name="T25" fmla="*/ 733421 h 770889"/>
              <a:gd name="T26" fmla="*/ 647938 w 720089"/>
              <a:gd name="T27" fmla="*/ 759075 h 770889"/>
              <a:gd name="T28" fmla="*/ 601135 w 720089"/>
              <a:gd name="T29" fmla="*/ 768483 h 770889"/>
              <a:gd name="T30" fmla="*/ 120226 w 720089"/>
              <a:gd name="T31" fmla="*/ 768483 h 770889"/>
              <a:gd name="T32" fmla="*/ 73424 w 720089"/>
              <a:gd name="T33" fmla="*/ 759075 h 770889"/>
              <a:gd name="T34" fmla="*/ 35209 w 720089"/>
              <a:gd name="T35" fmla="*/ 733421 h 770889"/>
              <a:gd name="T36" fmla="*/ 9445 w 720089"/>
              <a:gd name="T37" fmla="*/ 695368 h 770889"/>
              <a:gd name="T38" fmla="*/ 0 w 720089"/>
              <a:gd name="T39" fmla="*/ 648764 h 770889"/>
              <a:gd name="T40" fmla="*/ 0 w 720089"/>
              <a:gd name="T41" fmla="*/ 119718 h 7708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20089" h="770889">
                <a:moveTo>
                  <a:pt x="0" y="120014"/>
                </a:moveTo>
                <a:lnTo>
                  <a:pt x="9429" y="73294"/>
                </a:lnTo>
                <a:lnTo>
                  <a:pt x="35147" y="35147"/>
                </a:lnTo>
                <a:lnTo>
                  <a:pt x="73294" y="9429"/>
                </a:lnTo>
                <a:lnTo>
                  <a:pt x="120014" y="0"/>
                </a:lnTo>
                <a:lnTo>
                  <a:pt x="600075" y="0"/>
                </a:lnTo>
                <a:lnTo>
                  <a:pt x="646795" y="9429"/>
                </a:lnTo>
                <a:lnTo>
                  <a:pt x="684942" y="35147"/>
                </a:lnTo>
                <a:lnTo>
                  <a:pt x="710660" y="73294"/>
                </a:lnTo>
                <a:lnTo>
                  <a:pt x="720089" y="120014"/>
                </a:lnTo>
                <a:lnTo>
                  <a:pt x="720089" y="650367"/>
                </a:lnTo>
                <a:lnTo>
                  <a:pt x="710660" y="697087"/>
                </a:lnTo>
                <a:lnTo>
                  <a:pt x="684942" y="735234"/>
                </a:lnTo>
                <a:lnTo>
                  <a:pt x="646795" y="760952"/>
                </a:lnTo>
                <a:lnTo>
                  <a:pt x="600075" y="770382"/>
                </a:lnTo>
                <a:lnTo>
                  <a:pt x="120014" y="770382"/>
                </a:lnTo>
                <a:lnTo>
                  <a:pt x="73294" y="760952"/>
                </a:lnTo>
                <a:lnTo>
                  <a:pt x="35147" y="735234"/>
                </a:lnTo>
                <a:lnTo>
                  <a:pt x="9429" y="697087"/>
                </a:lnTo>
                <a:lnTo>
                  <a:pt x="0" y="650367"/>
                </a:lnTo>
                <a:lnTo>
                  <a:pt x="0" y="12001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77923B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38" name="object 39"/>
          <p:cNvSpPr>
            <a:spLocks/>
          </p:cNvSpPr>
          <p:nvPr/>
        </p:nvSpPr>
        <p:spPr bwMode="auto">
          <a:xfrm>
            <a:off x="416316" y="4857893"/>
            <a:ext cx="720725" cy="769937"/>
          </a:xfrm>
          <a:custGeom>
            <a:avLst/>
            <a:gdLst>
              <a:gd name="T0" fmla="*/ 0 w 720089"/>
              <a:gd name="T1" fmla="*/ 119719 h 770890"/>
              <a:gd name="T2" fmla="*/ 9445 w 720089"/>
              <a:gd name="T3" fmla="*/ 73118 h 770890"/>
              <a:gd name="T4" fmla="*/ 35209 w 720089"/>
              <a:gd name="T5" fmla="*/ 35066 h 770890"/>
              <a:gd name="T6" fmla="*/ 73424 w 720089"/>
              <a:gd name="T7" fmla="*/ 9407 h 770890"/>
              <a:gd name="T8" fmla="*/ 120226 w 720089"/>
              <a:gd name="T9" fmla="*/ 0 h 770890"/>
              <a:gd name="T10" fmla="*/ 601135 w 720089"/>
              <a:gd name="T11" fmla="*/ 0 h 770890"/>
              <a:gd name="T12" fmla="*/ 647938 w 720089"/>
              <a:gd name="T13" fmla="*/ 9407 h 770890"/>
              <a:gd name="T14" fmla="*/ 686152 w 720089"/>
              <a:gd name="T15" fmla="*/ 35066 h 770890"/>
              <a:gd name="T16" fmla="*/ 711916 w 720089"/>
              <a:gd name="T17" fmla="*/ 73118 h 770890"/>
              <a:gd name="T18" fmla="*/ 721362 w 720089"/>
              <a:gd name="T19" fmla="*/ 119719 h 770890"/>
              <a:gd name="T20" fmla="*/ 721362 w 720089"/>
              <a:gd name="T21" fmla="*/ 648760 h 770890"/>
              <a:gd name="T22" fmla="*/ 711916 w 720089"/>
              <a:gd name="T23" fmla="*/ 695366 h 770890"/>
              <a:gd name="T24" fmla="*/ 686152 w 720089"/>
              <a:gd name="T25" fmla="*/ 733424 h 770890"/>
              <a:gd name="T26" fmla="*/ 647938 w 720089"/>
              <a:gd name="T27" fmla="*/ 759081 h 770890"/>
              <a:gd name="T28" fmla="*/ 601135 w 720089"/>
              <a:gd name="T29" fmla="*/ 768491 h 770890"/>
              <a:gd name="T30" fmla="*/ 120226 w 720089"/>
              <a:gd name="T31" fmla="*/ 768491 h 770890"/>
              <a:gd name="T32" fmla="*/ 73424 w 720089"/>
              <a:gd name="T33" fmla="*/ 759081 h 770890"/>
              <a:gd name="T34" fmla="*/ 35209 w 720089"/>
              <a:gd name="T35" fmla="*/ 733424 h 770890"/>
              <a:gd name="T36" fmla="*/ 9445 w 720089"/>
              <a:gd name="T37" fmla="*/ 695366 h 770890"/>
              <a:gd name="T38" fmla="*/ 0 w 720089"/>
              <a:gd name="T39" fmla="*/ 648760 h 770890"/>
              <a:gd name="T40" fmla="*/ 0 w 720089"/>
              <a:gd name="T41" fmla="*/ 119719 h 77089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20089" h="770890">
                <a:moveTo>
                  <a:pt x="0" y="120015"/>
                </a:moveTo>
                <a:lnTo>
                  <a:pt x="9429" y="73300"/>
                </a:lnTo>
                <a:lnTo>
                  <a:pt x="35147" y="35152"/>
                </a:lnTo>
                <a:lnTo>
                  <a:pt x="73294" y="9431"/>
                </a:lnTo>
                <a:lnTo>
                  <a:pt x="120014" y="0"/>
                </a:lnTo>
                <a:lnTo>
                  <a:pt x="600075" y="0"/>
                </a:lnTo>
                <a:lnTo>
                  <a:pt x="646795" y="9431"/>
                </a:lnTo>
                <a:lnTo>
                  <a:pt x="684942" y="35152"/>
                </a:lnTo>
                <a:lnTo>
                  <a:pt x="710660" y="73300"/>
                </a:lnTo>
                <a:lnTo>
                  <a:pt x="720089" y="120015"/>
                </a:lnTo>
                <a:lnTo>
                  <a:pt x="720089" y="650367"/>
                </a:lnTo>
                <a:lnTo>
                  <a:pt x="710660" y="697089"/>
                </a:lnTo>
                <a:lnTo>
                  <a:pt x="684942" y="735241"/>
                </a:lnTo>
                <a:lnTo>
                  <a:pt x="646795" y="760962"/>
                </a:lnTo>
                <a:lnTo>
                  <a:pt x="600075" y="770394"/>
                </a:lnTo>
                <a:lnTo>
                  <a:pt x="120014" y="770394"/>
                </a:lnTo>
                <a:lnTo>
                  <a:pt x="73294" y="760962"/>
                </a:lnTo>
                <a:lnTo>
                  <a:pt x="35147" y="735241"/>
                </a:lnTo>
                <a:lnTo>
                  <a:pt x="9429" y="697089"/>
                </a:lnTo>
                <a:lnTo>
                  <a:pt x="0" y="650367"/>
                </a:lnTo>
                <a:lnTo>
                  <a:pt x="0" y="120015"/>
                </a:lnTo>
                <a:close/>
              </a:path>
            </a:pathLst>
          </a:custGeom>
          <a:noFill/>
          <a:ln w="38100">
            <a:solidFill>
              <a:srgbClr val="68D2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5639" name="object 40"/>
          <p:cNvSpPr txBox="1">
            <a:spLocks noChangeArrowheads="1"/>
          </p:cNvSpPr>
          <p:nvPr/>
        </p:nvSpPr>
        <p:spPr bwMode="auto">
          <a:xfrm>
            <a:off x="627484" y="1420235"/>
            <a:ext cx="257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80008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endParaRPr lang="ru-RU" sz="3600" dirty="0">
              <a:solidFill>
                <a:srgbClr val="80008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40" name="object 41"/>
          <p:cNvSpPr txBox="1">
            <a:spLocks noChangeArrowheads="1"/>
          </p:cNvSpPr>
          <p:nvPr/>
        </p:nvSpPr>
        <p:spPr bwMode="auto">
          <a:xfrm>
            <a:off x="648080" y="3749695"/>
            <a:ext cx="2571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77923B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</a:t>
            </a:r>
            <a:endParaRPr lang="ru-RU" sz="3600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41" name="object 42"/>
          <p:cNvSpPr txBox="1">
            <a:spLocks noChangeArrowheads="1"/>
          </p:cNvSpPr>
          <p:nvPr/>
        </p:nvSpPr>
        <p:spPr bwMode="auto">
          <a:xfrm>
            <a:off x="627484" y="4965700"/>
            <a:ext cx="2571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600" b="1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</a:t>
            </a:r>
            <a:endParaRPr lang="ru-RU" sz="3600" b="1" dirty="0">
              <a:solidFill>
                <a:srgbClr val="90C226">
                  <a:lumMod val="60000"/>
                  <a:lumOff val="40000"/>
                </a:srgb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43" name="TextBox 45"/>
          <p:cNvSpPr txBox="1">
            <a:spLocks noChangeArrowheads="1"/>
          </p:cNvSpPr>
          <p:nvPr/>
        </p:nvSpPr>
        <p:spPr bwMode="auto">
          <a:xfrm>
            <a:off x="2339805" y="112291"/>
            <a:ext cx="68042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prstClr val="white"/>
                </a:solidFill>
              </a:rPr>
              <a:t>ОСНОВНЫЕ НАПРАВЛЕНИЯ </a:t>
            </a:r>
            <a:r>
              <a:rPr lang="ru-RU" sz="2000" b="1" dirty="0" smtClean="0">
                <a:solidFill>
                  <a:prstClr val="white"/>
                </a:solidFill>
              </a:rPr>
              <a:t>ПРОЕКТА в детской поликлинике ГАУЗ «Городская поликлиника № 2»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37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Бережливая поликлиника\Фото ДП\регистратура внутр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4" y="4278262"/>
            <a:ext cx="3280468" cy="206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F:\Бережливая поликлиника\Фото ДП\Фото регистратуры Д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3" y="1810878"/>
            <a:ext cx="3233405" cy="22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871" y="898133"/>
            <a:ext cx="273630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18655">
                    <a:lumMod val="50000"/>
                  </a:srgbClr>
                </a:solidFill>
              </a:rPr>
              <a:t>До перепланировки</a:t>
            </a:r>
            <a:endParaRPr lang="ru-RU" sz="2400" b="1" dirty="0">
              <a:solidFill>
                <a:srgbClr val="918655">
                  <a:lumMod val="5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894234"/>
            <a:ext cx="301081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После перепланировки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9" y="3862"/>
            <a:ext cx="8931437" cy="7327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Направление проекта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работы регистратуры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0839" y="1568943"/>
            <a:ext cx="1923649" cy="154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236419" y="888814"/>
            <a:ext cx="263172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Промежуточное состояние на 13.05.2017 г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7687" y="3237288"/>
            <a:ext cx="1923649" cy="169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7563" y="5074024"/>
            <a:ext cx="1910202" cy="169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777" y="1811229"/>
            <a:ext cx="3083155" cy="226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3" y="4278262"/>
            <a:ext cx="3057736" cy="244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911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796" y="1052736"/>
            <a:ext cx="6447501" cy="50405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 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Картирование процесса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8465" y="-14164"/>
            <a:ext cx="8931437" cy="850876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проекта</a:t>
            </a:r>
            <a:r>
              <a:rPr lang="ru-RU" sz="28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Оптимизация работы регистратуры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3529" y="1542256"/>
            <a:ext cx="1604932" cy="1360488"/>
          </a:xfrm>
          <a:prstGeom prst="rect">
            <a:avLst/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Исходное состояние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на апрель 2017 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Время ожидания пациента – 7 минут: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2 мин.- поиск карт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5 мин.- очередь в регистратуру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436311" y="1542256"/>
            <a:ext cx="1591866" cy="159871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Текущее состояние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Время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пребывания пациента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2 минуты (сокращенно время ожидания очереди в регистратуре в 3 раза, не тратится время поиск карт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551100" y="1824999"/>
            <a:ext cx="1621300" cy="878198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Целевое состояние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Время пребывания пациента  - 1 мин.</a:t>
            </a:r>
            <a:endParaRPr lang="ru-RU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5090226" y="1750060"/>
            <a:ext cx="1460897" cy="1030940"/>
          </a:xfrm>
          <a:prstGeom prst="rightArrow">
            <a:avLst>
              <a:gd name="adj1" fmla="val 50000"/>
              <a:gd name="adj2" fmla="val 65826"/>
            </a:avLst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проводятся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мероприятия: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3530" y="3212976"/>
            <a:ext cx="4608512" cy="33843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проведен капитальный ремонт холла с организацией регистратуры по открытому типу;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разделение потока "здоровых" и "больных";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гардероб на 2 окна;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введение специалиста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картохранилища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внедрение электронного расписания;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созданы дополнительные порты ЛВС в регистратуре и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картохранилище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обустроена зона комфортного пребывания посетителей в холле поликлиники;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организованы рабочие места администраторов блока профилактики,  администратора информационной стойки;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введены в штат регистратуры 4 ставки администратора;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все сотрудники регистратуры обеспечены рабочей одеждой в едином стиле;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разработаны: положение об организации деятельности регистратуры, должностные инструкции администраторов;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изменен алгоритм маршрутизации пациентов.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160038" y="3789041"/>
            <a:ext cx="348065" cy="2382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1953773" y="1752938"/>
            <a:ext cx="1448991" cy="950259"/>
          </a:xfrm>
          <a:prstGeom prst="rightArrow">
            <a:avLst>
              <a:gd name="adj1" fmla="val 50000"/>
              <a:gd name="adj2" fmla="val 73137"/>
            </a:avLst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выполнены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мероприятия: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203" y="3212976"/>
            <a:ext cx="3730269" cy="337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924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8465" y="-14164"/>
            <a:ext cx="8931437" cy="1210916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проекта</a:t>
            </a:r>
            <a:r>
              <a:rPr lang="ru-RU" sz="1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Переформатирование внутренней логистики с навигацией потоков пациентов и оптимизация рабочего пространства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684" y="1560888"/>
            <a:ext cx="2691117" cy="46764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</a:rPr>
              <a:t>   проведена перепланировка помещения для улучшения эргономики рабочего пространства;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</a:rPr>
              <a:t>   изготовлены, приобретены и размещены элементы навигации с разделением стилей разметки и указателей по всем подразделениям  поликлиники;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</a:rPr>
              <a:t>   упорядочена нумерация кабинетов;</a:t>
            </a:r>
          </a:p>
          <a:p>
            <a:pPr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C00000"/>
                </a:solidFill>
              </a:rPr>
              <a:t>   сотрудники созданных подразделений поликлиники обеспечены рабочей одеждой в едином стиле и </a:t>
            </a:r>
            <a:r>
              <a:rPr lang="ru-RU" sz="1400" b="1" dirty="0" err="1" smtClean="0">
                <a:solidFill>
                  <a:srgbClr val="C00000"/>
                </a:solidFill>
              </a:rPr>
              <a:t>бейджиками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967" y="1560885"/>
            <a:ext cx="2395902" cy="261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256967"/>
            <a:ext cx="1862021" cy="248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569172"/>
            <a:ext cx="1862022" cy="259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 descr="C:\Users\user2\Desktop\фото для МЗ РФ\Информационные стенды\IMG_02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7522" y="4256967"/>
            <a:ext cx="4212347" cy="2466911"/>
          </a:xfrm>
          <a:prstGeom prst="rect">
            <a:avLst/>
          </a:prstGeom>
          <a:noFill/>
        </p:spPr>
      </p:pic>
      <p:pic>
        <p:nvPicPr>
          <p:cNvPr id="67589" name="Picture 5" descr="C:\Users\user2\Desktop\фото для МЗ РФ\Информационные стенды\IMG_03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7522" y="1560885"/>
            <a:ext cx="1816446" cy="2608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05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796" y="1268760"/>
            <a:ext cx="6447501" cy="3705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 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Картирование процесса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8465" y="0"/>
            <a:ext cx="8931437" cy="1052736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проекта</a:t>
            </a:r>
            <a:r>
              <a:rPr lang="ru-RU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Повышение эффективности рабочего  времени </a:t>
            </a:r>
          </a:p>
          <a:p>
            <a:pPr algn="ctr"/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врачей-педиатров участковых, узких специалистов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95556" y="1639094"/>
            <a:ext cx="1669255" cy="1573882"/>
          </a:xfrm>
          <a:prstGeom prst="rect">
            <a:avLst/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Исходное состояние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на апрель 2017 г.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Время ожидания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пациента–20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мин.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Прием–17мин. ( из них 10 мин на оформление документации)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Прием пациента 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17 мин.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427654" y="1770062"/>
            <a:ext cx="1441591" cy="151492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Текущее состояние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Время ожидания пациента 15 мин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Прием- 16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минут (из них 7 мин- заполнение документации)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585486" y="1755296"/>
            <a:ext cx="1294210" cy="1244285"/>
          </a:xfrm>
          <a:prstGeom prst="rect">
            <a:avLst/>
          </a:pr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Целевое состояние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Время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ожидания пациента–10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мин.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Прием–15мин.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( из них 5 мин на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оформление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док)</a:t>
            </a:r>
            <a:endParaRPr lang="ru-RU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5082630" y="1806557"/>
            <a:ext cx="1460897" cy="1030940"/>
          </a:xfrm>
          <a:prstGeom prst="rightArrow">
            <a:avLst>
              <a:gd name="adj1" fmla="val 50000"/>
              <a:gd name="adj2" fmla="val 65826"/>
            </a:avLst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проводятся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мероприятия: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5536" y="3397954"/>
            <a:ext cx="3960441" cy="27521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разделение потока "здоровых" и "больных";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сокращение времени приема за счет перераспределения работы между врачом и медсестрой;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приведение кабинетов  к организации работы 5С;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организация АРМ для медсестры;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сокращение документации за счет дублирующих журналов;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оптимизация графиков работы врачей с организацией интервала между приемами не менее часа;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передача функции по выдаче справок здоровым детям в отдел профилактики.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69245" y="2999589"/>
            <a:ext cx="1887657" cy="8614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ведение электронного документооборота;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модернизация электронной картотеки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1964812" y="1844536"/>
            <a:ext cx="1448991" cy="950259"/>
          </a:xfrm>
          <a:prstGeom prst="rightArrow">
            <a:avLst>
              <a:gd name="adj1" fmla="val 50000"/>
              <a:gd name="adj2" fmla="val 73137"/>
            </a:avLst>
          </a:prstGeom>
          <a:solidFill>
            <a:srgbClr val="FABF8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выполнены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мероприятия: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3971368"/>
            <a:ext cx="3744417" cy="262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493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7500184" y="3634788"/>
            <a:ext cx="136815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</a:t>
            </a:r>
            <a:endParaRPr lang="ru-RU" sz="2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909" y="281"/>
            <a:ext cx="8931437" cy="692693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проекта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 профилактики детской поликлиники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062" y="1232527"/>
            <a:ext cx="230617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Текущее состояние на 13.05.2017 г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b="27962"/>
          <a:stretch>
            <a:fillRect/>
          </a:stretch>
        </p:blipFill>
        <p:spPr bwMode="auto">
          <a:xfrm>
            <a:off x="200662" y="3748827"/>
            <a:ext cx="2019240" cy="2632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" y="867133"/>
            <a:ext cx="2262930" cy="2239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772816"/>
            <a:ext cx="2411760" cy="3367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757037"/>
            <a:ext cx="4824536" cy="2961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7233" y="692974"/>
            <a:ext cx="4593039" cy="29215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7648102" y="918482"/>
            <a:ext cx="136815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</a:t>
            </a:r>
            <a:endParaRPr lang="ru-RU" sz="2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3106150"/>
            <a:ext cx="1656184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Промежуточное состояние на 13.05.2017 </a:t>
            </a:r>
            <a:r>
              <a:rPr lang="ru-RU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24026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Шаблон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1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12.xml><?xml version="1.0" encoding="utf-8"?>
<a:theme xmlns:a="http://schemas.openxmlformats.org/drawingml/2006/main" name="1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13.xml><?xml version="1.0" encoding="utf-8"?>
<a:theme xmlns:a="http://schemas.openxmlformats.org/drawingml/2006/main" name="14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14.xml><?xml version="1.0" encoding="utf-8"?>
<a:theme xmlns:a="http://schemas.openxmlformats.org/drawingml/2006/main" name="15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15.xml><?xml version="1.0" encoding="utf-8"?>
<a:theme xmlns:a="http://schemas.openxmlformats.org/drawingml/2006/main" name="16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4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6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7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8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9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</TotalTime>
  <Words>2106</Words>
  <Application>Microsoft Office PowerPoint</Application>
  <PresentationFormat>Экран (4:3)</PresentationFormat>
  <Paragraphs>304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1_Шаблон презентации</vt:lpstr>
      <vt:lpstr>1_Грань</vt:lpstr>
      <vt:lpstr>2_Грань</vt:lpstr>
      <vt:lpstr>3_Грань</vt:lpstr>
      <vt:lpstr>4_Грань</vt:lpstr>
      <vt:lpstr>6_Грань</vt:lpstr>
      <vt:lpstr>7_Грань</vt:lpstr>
      <vt:lpstr>8_Грань</vt:lpstr>
      <vt:lpstr>9_Грань</vt:lpstr>
      <vt:lpstr>11_Грань</vt:lpstr>
      <vt:lpstr>12_Грань</vt:lpstr>
      <vt:lpstr>13_Грань</vt:lpstr>
      <vt:lpstr>14_Грань</vt:lpstr>
      <vt:lpstr>15_Грань</vt:lpstr>
      <vt:lpstr>16_Грань</vt:lpstr>
      <vt:lpstr>think-cell Slide</vt:lpstr>
      <vt:lpstr>О реализации федерального пилотного проекта  «Бережливая поликлиника»  в Республике Бурятия</vt:lpstr>
      <vt:lpstr>Презентация PowerPoint</vt:lpstr>
      <vt:lpstr>Цели реализации проекта</vt:lpstr>
      <vt:lpstr>Презентация PowerPoint</vt:lpstr>
      <vt:lpstr>Презентация PowerPoint</vt:lpstr>
      <vt:lpstr> Картирование процесса</vt:lpstr>
      <vt:lpstr>Презентация PowerPoint</vt:lpstr>
      <vt:lpstr> Картирование процесса</vt:lpstr>
      <vt:lpstr>Презентация PowerPoint</vt:lpstr>
      <vt:lpstr> Картирование процесса: Профилактические осмотры несовершеннолетних</vt:lpstr>
      <vt:lpstr> Картирование процесса: Иммунопрофилактика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Обучение лидеров проекта «Бережливая поликлиника» (Специалист ГК «Росатом» Артемьев С.А.)</vt:lpstr>
      <vt:lpstr>Презентация PowerPoint</vt:lpstr>
      <vt:lpstr>Презентация PowerPoint</vt:lpstr>
    </vt:vector>
  </TitlesOfParts>
  <Company>Win-S-GROUP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Раднаева ИЭ</dc:creator>
  <cp:lastModifiedBy>Доржиева</cp:lastModifiedBy>
  <cp:revision>312</cp:revision>
  <cp:lastPrinted>2017-06-14T08:12:36Z</cp:lastPrinted>
  <dcterms:created xsi:type="dcterms:W3CDTF">2016-03-06T15:00:40Z</dcterms:created>
  <dcterms:modified xsi:type="dcterms:W3CDTF">2017-07-26T06:29:14Z</dcterms:modified>
</cp:coreProperties>
</file>